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571" r:id="rId2"/>
    <p:sldId id="279" r:id="rId3"/>
    <p:sldId id="257" r:id="rId4"/>
    <p:sldId id="259" r:id="rId5"/>
    <p:sldId id="576" r:id="rId6"/>
    <p:sldId id="577" r:id="rId7"/>
    <p:sldId id="578" r:id="rId8"/>
    <p:sldId id="579" r:id="rId9"/>
    <p:sldId id="590" r:id="rId10"/>
    <p:sldId id="573" r:id="rId11"/>
    <p:sldId id="575" r:id="rId12"/>
    <p:sldId id="261" r:id="rId13"/>
    <p:sldId id="262" r:id="rId14"/>
    <p:sldId id="574" r:id="rId15"/>
    <p:sldId id="260" r:id="rId16"/>
    <p:sldId id="404" r:id="rId17"/>
    <p:sldId id="550" r:id="rId18"/>
    <p:sldId id="551" r:id="rId19"/>
    <p:sldId id="270" r:id="rId20"/>
    <p:sldId id="601" r:id="rId21"/>
    <p:sldId id="553" r:id="rId22"/>
    <p:sldId id="456" r:id="rId23"/>
    <p:sldId id="264" r:id="rId24"/>
    <p:sldId id="265" r:id="rId25"/>
    <p:sldId id="283" r:id="rId26"/>
    <p:sldId id="266" r:id="rId27"/>
    <p:sldId id="580" r:id="rId28"/>
    <p:sldId id="566" r:id="rId29"/>
    <p:sldId id="267" r:id="rId30"/>
    <p:sldId id="268" r:id="rId31"/>
    <p:sldId id="567" r:id="rId32"/>
    <p:sldId id="581" r:id="rId33"/>
    <p:sldId id="263" r:id="rId34"/>
    <p:sldId id="582" r:id="rId35"/>
    <p:sldId id="583" r:id="rId36"/>
    <p:sldId id="269" r:id="rId37"/>
    <p:sldId id="256" r:id="rId38"/>
    <p:sldId id="554" r:id="rId39"/>
    <p:sldId id="271" r:id="rId40"/>
    <p:sldId id="555" r:id="rId41"/>
    <p:sldId id="584" r:id="rId42"/>
    <p:sldId id="557" r:id="rId43"/>
    <p:sldId id="585" r:id="rId44"/>
    <p:sldId id="586" r:id="rId45"/>
    <p:sldId id="280" r:id="rId46"/>
    <p:sldId id="281" r:id="rId47"/>
    <p:sldId id="282" r:id="rId48"/>
    <p:sldId id="272" r:id="rId49"/>
    <p:sldId id="284" r:id="rId50"/>
    <p:sldId id="558" r:id="rId51"/>
    <p:sldId id="560" r:id="rId52"/>
    <p:sldId id="587" r:id="rId53"/>
    <p:sldId id="561" r:id="rId54"/>
    <p:sldId id="588" r:id="rId55"/>
    <p:sldId id="589" r:id="rId56"/>
    <p:sldId id="568" r:id="rId57"/>
    <p:sldId id="569" r:id="rId58"/>
    <p:sldId id="285" r:id="rId59"/>
    <p:sldId id="562" r:id="rId60"/>
    <p:sldId id="563" r:id="rId61"/>
    <p:sldId id="564" r:id="rId62"/>
    <p:sldId id="591" r:id="rId63"/>
    <p:sldId id="592" r:id="rId64"/>
    <p:sldId id="593" r:id="rId65"/>
    <p:sldId id="594" r:id="rId66"/>
    <p:sldId id="595" r:id="rId67"/>
    <p:sldId id="596" r:id="rId68"/>
    <p:sldId id="597" r:id="rId69"/>
    <p:sldId id="598" r:id="rId70"/>
    <p:sldId id="599" r:id="rId71"/>
    <p:sldId id="600" r:id="rId72"/>
    <p:sldId id="274" r:id="rId73"/>
    <p:sldId id="602" r:id="rId74"/>
    <p:sldId id="431" r:id="rId75"/>
    <p:sldId id="402" r:id="rId76"/>
    <p:sldId id="565" r:id="rId7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AEE8"/>
    <a:srgbClr val="181818"/>
    <a:srgbClr val="0C151A"/>
    <a:srgbClr val="F7941E"/>
    <a:srgbClr val="BF1E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60"/>
  </p:normalViewPr>
  <p:slideViewPr>
    <p:cSldViewPr snapToGrid="0">
      <p:cViewPr varScale="1">
        <p:scale>
          <a:sx n="87" d="100"/>
          <a:sy n="87" d="100"/>
        </p:scale>
        <p:origin x="114"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D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7F9D3-C91D-4606-B430-C01A08B104F5}" type="datetimeFigureOut">
              <a:rPr lang="es-DO" smtClean="0"/>
              <a:t>31/10/2022</a:t>
            </a:fld>
            <a:endParaRPr lang="es-D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D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D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EFC05-AC5B-435E-AE02-63941D216322}" type="slidenum">
              <a:rPr lang="es-DO" smtClean="0"/>
              <a:t>‹Nº›</a:t>
            </a:fld>
            <a:endParaRPr lang="es-DO"/>
          </a:p>
        </p:txBody>
      </p:sp>
    </p:spTree>
    <p:extLst>
      <p:ext uri="{BB962C8B-B14F-4D97-AF65-F5344CB8AC3E}">
        <p14:creationId xmlns:p14="http://schemas.microsoft.com/office/powerpoint/2010/main" val="40698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9DB87-62FB-45E0-A903-7C92E1D80A3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1D2053A-5985-4785-A397-4BE7AE65F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24ADC24-B990-4446-AE97-C88B9286C0A4}"/>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5" name="Marcador de pie de página 4">
            <a:extLst>
              <a:ext uri="{FF2B5EF4-FFF2-40B4-BE49-F238E27FC236}">
                <a16:creationId xmlns:a16="http://schemas.microsoft.com/office/drawing/2014/main" id="{A4B3BB03-30B8-4D0F-B1EC-F1C41F9477F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4B18D0A-62DC-4A22-9521-A20B5993C076}"/>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3792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B93D08-C10C-4173-9003-1141A7AB2F2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920E024-E7DC-446B-8BF9-C54066EDF2C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FD5EF0C-1F1A-4244-BB51-7BD7015E35D0}"/>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5" name="Marcador de pie de página 4">
            <a:extLst>
              <a:ext uri="{FF2B5EF4-FFF2-40B4-BE49-F238E27FC236}">
                <a16:creationId xmlns:a16="http://schemas.microsoft.com/office/drawing/2014/main" id="{7D2BDB85-7CC2-40A6-9946-A0FF43D6369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4DE5C15-8858-4D26-8A71-594001B32DC0}"/>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351157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538DDBD-01C8-48BF-921B-1CA271D8B05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9FB8B9A-D4D3-4EFB-8DA3-B18CF974A2E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9BC5CCA-D44F-4C61-B780-2C6A8063C11A}"/>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5" name="Marcador de pie de página 4">
            <a:extLst>
              <a:ext uri="{FF2B5EF4-FFF2-40B4-BE49-F238E27FC236}">
                <a16:creationId xmlns:a16="http://schemas.microsoft.com/office/drawing/2014/main" id="{1CB565AD-C142-442E-BAC5-4E16D909342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F7A676-D25D-4C34-8069-E57B82168107}"/>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1793799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04986-9C63-4929-807B-B14CE03F029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8BB778D-1FA2-4C34-B27F-A0B11DB1E01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FFA2E98-08C8-4F0B-8D05-521D45DBAE2F}"/>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5" name="Marcador de pie de página 4">
            <a:extLst>
              <a:ext uri="{FF2B5EF4-FFF2-40B4-BE49-F238E27FC236}">
                <a16:creationId xmlns:a16="http://schemas.microsoft.com/office/drawing/2014/main" id="{08F27EBE-293B-4C3C-9F8C-001E0292711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4D1BE05-6438-406E-B95C-2BC01EB5AB98}"/>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680171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7E5D76-6604-4B82-A4D5-65F35E2650F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3935A0-560D-4EFD-A5F8-BB2DE0C7F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8FA1DB1-1183-47C3-8510-C4693F0B399A}"/>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5" name="Marcador de pie de página 4">
            <a:extLst>
              <a:ext uri="{FF2B5EF4-FFF2-40B4-BE49-F238E27FC236}">
                <a16:creationId xmlns:a16="http://schemas.microsoft.com/office/drawing/2014/main" id="{798DCE69-68CA-4165-AAA3-2B8953EBC21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7D95614-1E1A-4684-A844-3321E5C43B7E}"/>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1519217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B9FBFA-303F-485E-A2F1-33BA3CC1F8B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125B8A0-2E48-4A0C-A513-BA4286D7377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4EFC1DA-73E0-428F-B37B-87D491B3063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B34F95B-1CAB-48B8-817F-7A2FF2298ADB}"/>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6" name="Marcador de pie de página 5">
            <a:extLst>
              <a:ext uri="{FF2B5EF4-FFF2-40B4-BE49-F238E27FC236}">
                <a16:creationId xmlns:a16="http://schemas.microsoft.com/office/drawing/2014/main" id="{59C9342F-B008-4F5D-9BD4-4DBA23523BC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39C114F-D3BF-458A-B822-959537C3C331}"/>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198069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8CD07-5E97-45CA-82E4-12516BDCC00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4319B46-EE5E-412A-9E58-D7A9163E80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765923B-DD2F-40D1-9EC0-1A5FCE8D280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78FE075-40CD-4C78-9B5C-2541BC31BD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A6B1CB3-54AD-48BC-9A81-75C2FA612B1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E15F969-057B-4939-B6E7-AEAE145BB586}"/>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8" name="Marcador de pie de página 7">
            <a:extLst>
              <a:ext uri="{FF2B5EF4-FFF2-40B4-BE49-F238E27FC236}">
                <a16:creationId xmlns:a16="http://schemas.microsoft.com/office/drawing/2014/main" id="{05D112ED-442B-419E-B16D-46714B3A6C0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F1542CA-6EEC-4AF4-ABD7-67F362A7D40D}"/>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91999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4244BE-BA42-42D5-8EE2-68D5C1A5739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183FCC5-1EB6-4C3E-B2AB-59A82FC366CE}"/>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4" name="Marcador de pie de página 3">
            <a:extLst>
              <a:ext uri="{FF2B5EF4-FFF2-40B4-BE49-F238E27FC236}">
                <a16:creationId xmlns:a16="http://schemas.microsoft.com/office/drawing/2014/main" id="{9A58EF81-4F0C-4730-84B1-2BC9002BAFA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BACD804-DF92-4106-BE9C-B607C082064C}"/>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3826161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5FDA8B4-E499-48CC-BCF4-BC4869079D10}"/>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3" name="Marcador de pie de página 2">
            <a:extLst>
              <a:ext uri="{FF2B5EF4-FFF2-40B4-BE49-F238E27FC236}">
                <a16:creationId xmlns:a16="http://schemas.microsoft.com/office/drawing/2014/main" id="{0A4198E1-7178-4365-9D0C-7D63C73F4E7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E888A77-0ED7-43BE-9DA0-340A0A7A7B5E}"/>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3808237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1352FD-F7BE-4715-9958-6624474E884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DD099D5-D7F1-459B-A836-5B6908374F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E55EC4E0-754B-4CA7-A4A7-7AF53A0CE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222AD59-ACC3-4D0A-A66E-305ED1A7F927}"/>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6" name="Marcador de pie de página 5">
            <a:extLst>
              <a:ext uri="{FF2B5EF4-FFF2-40B4-BE49-F238E27FC236}">
                <a16:creationId xmlns:a16="http://schemas.microsoft.com/office/drawing/2014/main" id="{3BA3663C-F0EF-4A76-AB71-1CACCBF117C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2645AB5-6B4C-4F8A-80A0-79C99788E931}"/>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1526515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A8EAB8-0E7F-4CE3-B6B6-0B8731A0C6E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65DBD2F-68F1-4263-BE3A-69B79E6FF1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567DC27-B6CD-41F6-A303-6CEA64ED2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1DDB78F-95AA-4643-BDAC-A5CBD4511B18}"/>
              </a:ext>
            </a:extLst>
          </p:cNvPr>
          <p:cNvSpPr>
            <a:spLocks noGrp="1"/>
          </p:cNvSpPr>
          <p:nvPr>
            <p:ph type="dt" sz="half" idx="10"/>
          </p:nvPr>
        </p:nvSpPr>
        <p:spPr/>
        <p:txBody>
          <a:bodyPr/>
          <a:lstStyle/>
          <a:p>
            <a:fld id="{54850149-5F38-4AAA-9AF1-5DC19799624D}" type="datetimeFigureOut">
              <a:rPr lang="es-ES" smtClean="0"/>
              <a:t>31/10/2022</a:t>
            </a:fld>
            <a:endParaRPr lang="es-ES"/>
          </a:p>
        </p:txBody>
      </p:sp>
      <p:sp>
        <p:nvSpPr>
          <p:cNvPr id="6" name="Marcador de pie de página 5">
            <a:extLst>
              <a:ext uri="{FF2B5EF4-FFF2-40B4-BE49-F238E27FC236}">
                <a16:creationId xmlns:a16="http://schemas.microsoft.com/office/drawing/2014/main" id="{1AC03932-6695-450C-B855-ACCA918675F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CEFDEE2-3DAC-49BE-811F-D5092A8A15DA}"/>
              </a:ext>
            </a:extLst>
          </p:cNvPr>
          <p:cNvSpPr>
            <a:spLocks noGrp="1"/>
          </p:cNvSpPr>
          <p:nvPr>
            <p:ph type="sldNum" sz="quarter" idx="12"/>
          </p:nvPr>
        </p:nvSpPr>
        <p:spPr/>
        <p:txBody>
          <a:bodyPr/>
          <a:lstStyle/>
          <a:p>
            <a:fld id="{CC59A950-CDBF-454A-997E-A1501924A9A1}" type="slidenum">
              <a:rPr lang="es-ES" smtClean="0"/>
              <a:t>‹Nº›</a:t>
            </a:fld>
            <a:endParaRPr lang="es-ES"/>
          </a:p>
        </p:txBody>
      </p:sp>
    </p:spTree>
    <p:extLst>
      <p:ext uri="{BB962C8B-B14F-4D97-AF65-F5344CB8AC3E}">
        <p14:creationId xmlns:p14="http://schemas.microsoft.com/office/powerpoint/2010/main" val="8307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507DA30-A576-48A5-9471-83D96DE38F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38A4032-1B42-473E-B6CA-02A78269D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71E62F-FE2E-4DEB-AC5A-8D917BE66A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50149-5F38-4AAA-9AF1-5DC19799624D}" type="datetimeFigureOut">
              <a:rPr lang="es-ES" smtClean="0"/>
              <a:t>31/10/2022</a:t>
            </a:fld>
            <a:endParaRPr lang="es-ES"/>
          </a:p>
        </p:txBody>
      </p:sp>
      <p:sp>
        <p:nvSpPr>
          <p:cNvPr id="5" name="Marcador de pie de página 4">
            <a:extLst>
              <a:ext uri="{FF2B5EF4-FFF2-40B4-BE49-F238E27FC236}">
                <a16:creationId xmlns:a16="http://schemas.microsoft.com/office/drawing/2014/main" id="{DCBEC890-7F6E-4B7F-804D-C42B37FA83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CD2CAACE-0201-4CDB-B9FA-A7FE94EF1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59A950-CDBF-454A-997E-A1501924A9A1}" type="slidenum">
              <a:rPr lang="es-ES" smtClean="0"/>
              <a:t>‹Nº›</a:t>
            </a:fld>
            <a:endParaRPr lang="es-ES"/>
          </a:p>
        </p:txBody>
      </p:sp>
    </p:spTree>
    <p:extLst>
      <p:ext uri="{BB962C8B-B14F-4D97-AF65-F5344CB8AC3E}">
        <p14:creationId xmlns:p14="http://schemas.microsoft.com/office/powerpoint/2010/main" val="4119391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0.tmp"/><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87"/>
        <p:cNvGrpSpPr/>
        <p:nvPr/>
      </p:nvGrpSpPr>
      <p:grpSpPr>
        <a:xfrm>
          <a:off x="0" y="0"/>
          <a:ext cx="0" cy="0"/>
          <a:chOff x="0" y="0"/>
          <a:chExt cx="0" cy="0"/>
        </a:xfrm>
      </p:grpSpPr>
      <p:sp>
        <p:nvSpPr>
          <p:cNvPr id="88" name="Google Shape;88;p13"/>
          <p:cNvSpPr txBox="1"/>
          <p:nvPr/>
        </p:nvSpPr>
        <p:spPr>
          <a:xfrm>
            <a:off x="145169" y="4279999"/>
            <a:ext cx="11776104"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6000" b="1" i="0" u="none" strike="noStrike" cap="none" dirty="0">
                <a:solidFill>
                  <a:schemeClr val="lt1"/>
                </a:solidFill>
                <a:latin typeface="Calibri"/>
                <a:ea typeface="Calibri"/>
                <a:cs typeface="Calibri"/>
                <a:sym typeface="Calibri"/>
              </a:rPr>
              <a:t>CASO SOLUCION MODELO COOPERATIVA - SQL</a:t>
            </a:r>
            <a:endParaRPr dirty="0"/>
          </a:p>
        </p:txBody>
      </p:sp>
      <p:sp>
        <p:nvSpPr>
          <p:cNvPr id="89" name="Google Shape;89;p13"/>
          <p:cNvSpPr/>
          <p:nvPr/>
        </p:nvSpPr>
        <p:spPr>
          <a:xfrm>
            <a:off x="0" y="0"/>
            <a:ext cx="12192000" cy="3640975"/>
          </a:xfrm>
          <a:prstGeom prst="rect">
            <a:avLst/>
          </a:prstGeom>
          <a:solidFill>
            <a:srgbClr val="F1F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3"/>
          <p:cNvSpPr txBox="1"/>
          <p:nvPr/>
        </p:nvSpPr>
        <p:spPr>
          <a:xfrm>
            <a:off x="2241472" y="267727"/>
            <a:ext cx="7709055" cy="18620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11500" b="1" i="0" u="none" strike="noStrike" cap="none">
                <a:solidFill>
                  <a:schemeClr val="dk1"/>
                </a:solidFill>
                <a:latin typeface="Calibri"/>
                <a:ea typeface="Calibri"/>
                <a:cs typeface="Calibri"/>
                <a:sym typeface="Calibri"/>
              </a:rPr>
              <a:t>SQL Server</a:t>
            </a:r>
            <a:endParaRPr sz="11500" b="1" i="0" u="none" strike="noStrike" cap="none">
              <a:solidFill>
                <a:schemeClr val="dk1"/>
              </a:solidFill>
              <a:latin typeface="Calibri"/>
              <a:ea typeface="Calibri"/>
              <a:cs typeface="Calibri"/>
              <a:sym typeface="Calibri"/>
            </a:endParaRPr>
          </a:p>
        </p:txBody>
      </p:sp>
      <p:pic>
        <p:nvPicPr>
          <p:cNvPr id="91" name="Google Shape;91;p13" descr="A person in a suit&#10;&#10;Description automatically generated with medium confidence"/>
          <p:cNvPicPr preferRelativeResize="0"/>
          <p:nvPr/>
        </p:nvPicPr>
        <p:blipFill rotWithShape="1">
          <a:blip r:embed="rId3">
            <a:alphaModFix/>
          </a:blip>
          <a:srcRect/>
          <a:stretch/>
        </p:blipFill>
        <p:spPr>
          <a:xfrm>
            <a:off x="5008819" y="2237805"/>
            <a:ext cx="2048804" cy="2042194"/>
          </a:xfrm>
          <a:prstGeom prst="flowChartConnector">
            <a:avLst/>
          </a:prstGeom>
          <a:solidFill>
            <a:srgbClr val="F1F0F0"/>
          </a:solidFill>
          <a:ln w="76200" cap="flat" cmpd="sng">
            <a:solidFill>
              <a:srgbClr val="FF0000"/>
            </a:solidFill>
            <a:prstDash val="solid"/>
            <a:round/>
            <a:headEnd type="none" w="sm" len="sm"/>
            <a:tailEnd type="none" w="sm" len="sm"/>
          </a:ln>
        </p:spPr>
      </p:pic>
      <p:pic>
        <p:nvPicPr>
          <p:cNvPr id="92" name="Google Shape;92;p13" descr="Cómo añadir o quitar una interfaz de red en SQL Server - Blog de Linube"/>
          <p:cNvPicPr preferRelativeResize="0"/>
          <p:nvPr/>
        </p:nvPicPr>
        <p:blipFill rotWithShape="1">
          <a:blip r:embed="rId4">
            <a:alphaModFix/>
          </a:blip>
          <a:srcRect/>
          <a:stretch/>
        </p:blipFill>
        <p:spPr>
          <a:xfrm>
            <a:off x="207200" y="302887"/>
            <a:ext cx="2438400" cy="2438400"/>
          </a:xfrm>
          <a:prstGeom prst="rect">
            <a:avLst/>
          </a:prstGeom>
          <a:noFill/>
          <a:ln>
            <a:noFill/>
          </a:ln>
        </p:spPr>
      </p:pic>
      <p:pic>
        <p:nvPicPr>
          <p:cNvPr id="93" name="Google Shape;93;p13" descr="Free Vector Sql Server PNG Transparent Background, Free Download #11348 -  FreeIconsPNG"/>
          <p:cNvPicPr preferRelativeResize="0"/>
          <p:nvPr/>
        </p:nvPicPr>
        <p:blipFill rotWithShape="1">
          <a:blip r:embed="rId5">
            <a:alphaModFix/>
          </a:blip>
          <a:srcRect/>
          <a:stretch/>
        </p:blipFill>
        <p:spPr>
          <a:xfrm>
            <a:off x="10122911" y="819297"/>
            <a:ext cx="1862049" cy="18620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46800AA-75F1-39CB-F0AE-9E8DEFB6624A}"/>
              </a:ext>
            </a:extLst>
          </p:cNvPr>
          <p:cNvPicPr>
            <a:picLocks noChangeAspect="1"/>
          </p:cNvPicPr>
          <p:nvPr/>
        </p:nvPicPr>
        <p:blipFill>
          <a:blip r:embed="rId2"/>
          <a:stretch>
            <a:fillRect/>
          </a:stretch>
        </p:blipFill>
        <p:spPr>
          <a:xfrm>
            <a:off x="0" y="319842"/>
            <a:ext cx="12192000" cy="6218315"/>
          </a:xfrm>
          <a:prstGeom prst="rect">
            <a:avLst/>
          </a:prstGeom>
        </p:spPr>
      </p:pic>
      <p:sp>
        <p:nvSpPr>
          <p:cNvPr id="2" name="CuadroTexto 1">
            <a:extLst>
              <a:ext uri="{FF2B5EF4-FFF2-40B4-BE49-F238E27FC236}">
                <a16:creationId xmlns:a16="http://schemas.microsoft.com/office/drawing/2014/main" id="{5EAA7C09-F229-C71E-FAEE-5D2420B70A43}"/>
              </a:ext>
            </a:extLst>
          </p:cNvPr>
          <p:cNvSpPr txBox="1"/>
          <p:nvPr/>
        </p:nvSpPr>
        <p:spPr>
          <a:xfrm>
            <a:off x="7043596" y="733331"/>
            <a:ext cx="4843604" cy="1477328"/>
          </a:xfrm>
          <a:prstGeom prst="rect">
            <a:avLst/>
          </a:prstGeom>
          <a:solidFill>
            <a:srgbClr val="FFFF00"/>
          </a:solidFill>
        </p:spPr>
        <p:txBody>
          <a:bodyPr wrap="square" rtlCol="0">
            <a:spAutoFit/>
          </a:bodyPr>
          <a:lstStyle/>
          <a:p>
            <a:pPr algn="just"/>
            <a:r>
              <a:rPr lang="es-DO" b="1" dirty="0">
                <a:highlight>
                  <a:srgbClr val="FFFF00"/>
                </a:highlight>
              </a:rPr>
              <a:t>Según las Notas tomadas, has determinado con los documentos físicos y los de Excel la informacion y has creado un documento ahora con las tablas o entidades necesarias para tu modelo.</a:t>
            </a:r>
          </a:p>
        </p:txBody>
      </p:sp>
    </p:spTree>
    <p:extLst>
      <p:ext uri="{BB962C8B-B14F-4D97-AF65-F5344CB8AC3E}">
        <p14:creationId xmlns:p14="http://schemas.microsoft.com/office/powerpoint/2010/main" val="142114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587A3C-A85B-0FA3-F7BE-C9ECAC5B442D}"/>
              </a:ext>
            </a:extLst>
          </p:cNvPr>
          <p:cNvSpPr txBox="1"/>
          <p:nvPr/>
        </p:nvSpPr>
        <p:spPr>
          <a:xfrm>
            <a:off x="654558" y="2417124"/>
            <a:ext cx="6832785" cy="3477875"/>
          </a:xfrm>
          <a:prstGeom prst="rect">
            <a:avLst/>
          </a:prstGeom>
          <a:noFill/>
        </p:spPr>
        <p:txBody>
          <a:bodyPr wrap="square">
            <a:spAutoFit/>
          </a:bodyPr>
          <a:lstStyle/>
          <a:p>
            <a:endParaRPr lang="es-ES" sz="2000" dirty="0">
              <a:solidFill>
                <a:srgbClr val="000000"/>
              </a:solidFill>
              <a:latin typeface="Consolas" panose="020B0609020204030204" pitchFamily="49" charset="0"/>
            </a:endParaRPr>
          </a:p>
          <a:p>
            <a:r>
              <a:rPr lang="es-ES" sz="2000" dirty="0">
                <a:solidFill>
                  <a:srgbClr val="008000"/>
                </a:solidFill>
                <a:latin typeface="Consolas" panose="020B0609020204030204" pitchFamily="49" charset="0"/>
              </a:rPr>
              <a:t>--CREAR UNA BASE DE DATOS: DBCASO_COOPERATIVA</a:t>
            </a:r>
            <a:endParaRPr lang="es-ES" sz="2000" dirty="0">
              <a:solidFill>
                <a:srgbClr val="000000"/>
              </a:solidFill>
              <a:latin typeface="Consolas" panose="020B0609020204030204" pitchFamily="49" charset="0"/>
            </a:endParaRPr>
          </a:p>
          <a:p>
            <a:r>
              <a:rPr lang="es-DO" sz="2000" dirty="0">
                <a:solidFill>
                  <a:srgbClr val="008000"/>
                </a:solidFill>
                <a:latin typeface="Consolas" panose="020B0609020204030204" pitchFamily="49" charset="0"/>
              </a:rPr>
              <a:t>--BASE DE DATOS: DBCASO_COOPERATIVA</a:t>
            </a:r>
            <a:endParaRPr lang="es-DO" sz="2000" dirty="0">
              <a:solidFill>
                <a:srgbClr val="000000"/>
              </a:solidFill>
              <a:latin typeface="Consolas" panose="020B0609020204030204" pitchFamily="49" charset="0"/>
            </a:endParaRPr>
          </a:p>
          <a:p>
            <a:r>
              <a:rPr lang="es-DO" sz="2000" dirty="0">
                <a:solidFill>
                  <a:srgbClr val="008000"/>
                </a:solidFill>
                <a:latin typeface="Consolas" panose="020B0609020204030204" pitchFamily="49" charset="0"/>
              </a:rPr>
              <a:t>--Puede ser una abreviatura: DB_COOPERATIVA</a:t>
            </a:r>
            <a:endParaRPr lang="es-DO" sz="2000" dirty="0">
              <a:solidFill>
                <a:srgbClr val="000000"/>
              </a:solidFill>
              <a:latin typeface="Consolas" panose="020B0609020204030204" pitchFamily="49" charset="0"/>
            </a:endParaRPr>
          </a:p>
          <a:p>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CREATE</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DATABASE</a:t>
            </a:r>
            <a:r>
              <a:rPr lang="es-ES" sz="2000" dirty="0">
                <a:solidFill>
                  <a:srgbClr val="000000"/>
                </a:solidFill>
                <a:latin typeface="Consolas" panose="020B0609020204030204" pitchFamily="49" charset="0"/>
              </a:rPr>
              <a:t> SOLUCION_CASO_COOPERATIVA</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GO</a:t>
            </a:r>
            <a:endParaRPr lang="es-ES" sz="2000" dirty="0">
              <a:solidFill>
                <a:srgbClr val="000000"/>
              </a:solidFill>
              <a:latin typeface="Consolas" panose="020B0609020204030204" pitchFamily="49" charset="0"/>
            </a:endParaRPr>
          </a:p>
          <a:p>
            <a:endParaRPr lang="es-ES" sz="2000" dirty="0">
              <a:solidFill>
                <a:srgbClr val="000000"/>
              </a:solidFill>
              <a:latin typeface="Consolas" panose="020B0609020204030204" pitchFamily="49" charset="0"/>
            </a:endParaRPr>
          </a:p>
          <a:p>
            <a:r>
              <a:rPr lang="es-ES" sz="2000" dirty="0">
                <a:solidFill>
                  <a:srgbClr val="008000"/>
                </a:solidFill>
                <a:latin typeface="Consolas" panose="020B0609020204030204" pitchFamily="49" charset="0"/>
              </a:rPr>
              <a:t>--USAR ESA BASE DE DATOS:</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USE</a:t>
            </a:r>
            <a:r>
              <a:rPr lang="es-ES" sz="2000" dirty="0">
                <a:solidFill>
                  <a:srgbClr val="000000"/>
                </a:solidFill>
                <a:latin typeface="Consolas" panose="020B0609020204030204" pitchFamily="49" charset="0"/>
              </a:rPr>
              <a:t> SOLUCION_CASO_COOPERATIVA</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GO</a:t>
            </a:r>
            <a:endParaRPr lang="es-ES" sz="2000" dirty="0">
              <a:solidFill>
                <a:srgbClr val="000000"/>
              </a:solidFill>
              <a:latin typeface="Consolas" panose="020B0609020204030204" pitchFamily="49" charset="0"/>
            </a:endParaRPr>
          </a:p>
        </p:txBody>
      </p:sp>
      <p:pic>
        <p:nvPicPr>
          <p:cNvPr id="1026" name="Picture 2" descr="Icono Oficina, base de datos en Super Flat Remix V1.08">
            <a:extLst>
              <a:ext uri="{FF2B5EF4-FFF2-40B4-BE49-F238E27FC236}">
                <a16:creationId xmlns:a16="http://schemas.microsoft.com/office/drawing/2014/main" id="{56654D37-24BD-1489-DB85-E9CF1DF03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9016" y="2417124"/>
            <a:ext cx="3107521" cy="377979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C9BDA21-B24C-B8DB-EE1F-0A6A8D661C97}"/>
              </a:ext>
            </a:extLst>
          </p:cNvPr>
          <p:cNvSpPr txBox="1"/>
          <p:nvPr/>
        </p:nvSpPr>
        <p:spPr>
          <a:xfrm>
            <a:off x="8129016" y="6107930"/>
            <a:ext cx="3408426" cy="369332"/>
          </a:xfrm>
          <a:prstGeom prst="rect">
            <a:avLst/>
          </a:prstGeom>
          <a:noFill/>
        </p:spPr>
        <p:txBody>
          <a:bodyPr wrap="square">
            <a:spAutoFit/>
          </a:bodyPr>
          <a:lstStyle/>
          <a:p>
            <a:r>
              <a:rPr lang="es-ES" sz="1800" b="1" dirty="0">
                <a:solidFill>
                  <a:srgbClr val="4AAEE8"/>
                </a:solidFill>
                <a:latin typeface="Consolas" panose="020B0609020204030204" pitchFamily="49" charset="0"/>
              </a:rPr>
              <a:t>SOLUCION_CASO_COOPERATIVA</a:t>
            </a:r>
            <a:endParaRPr lang="es-DO" b="1" dirty="0">
              <a:solidFill>
                <a:srgbClr val="4AAEE8"/>
              </a:solidFill>
            </a:endParaRPr>
          </a:p>
        </p:txBody>
      </p:sp>
      <p:pic>
        <p:nvPicPr>
          <p:cNvPr id="1030" name="Picture 6" descr="Great Job Emoji PNG Photos | PNG Mart">
            <a:extLst>
              <a:ext uri="{FF2B5EF4-FFF2-40B4-BE49-F238E27FC236}">
                <a16:creationId xmlns:a16="http://schemas.microsoft.com/office/drawing/2014/main" id="{E75555A4-2163-FA66-264E-2ACD4F30B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76" y="350580"/>
            <a:ext cx="2066544" cy="206654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5B83DE-0B97-4FD1-480A-AB7493525027}"/>
              </a:ext>
            </a:extLst>
          </p:cNvPr>
          <p:cNvSpPr txBox="1"/>
          <p:nvPr/>
        </p:nvSpPr>
        <p:spPr>
          <a:xfrm>
            <a:off x="2406396" y="479803"/>
            <a:ext cx="9326880" cy="1384995"/>
          </a:xfrm>
          <a:prstGeom prst="rect">
            <a:avLst/>
          </a:prstGeom>
          <a:noFill/>
        </p:spPr>
        <p:txBody>
          <a:bodyPr wrap="square" rtlCol="0">
            <a:spAutoFit/>
          </a:bodyPr>
          <a:lstStyle/>
          <a:p>
            <a:r>
              <a:rPr lang="es-DO" sz="2800" dirty="0"/>
              <a:t>Ahora que ya hemos entendido el tema de las Bases de Datos con mira a un Modelo Funcional para el Analisis de Datos y Desarrollo Vamos a poner en practica estos conceptos.</a:t>
            </a:r>
          </a:p>
        </p:txBody>
      </p:sp>
    </p:spTree>
    <p:extLst>
      <p:ext uri="{BB962C8B-B14F-4D97-AF65-F5344CB8AC3E}">
        <p14:creationId xmlns:p14="http://schemas.microsoft.com/office/powerpoint/2010/main" val="3546720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EE492D4-F919-4506-A13D-9E7D7EB4521C}"/>
              </a:ext>
            </a:extLst>
          </p:cNvPr>
          <p:cNvSpPr txBox="1"/>
          <p:nvPr/>
        </p:nvSpPr>
        <p:spPr>
          <a:xfrm>
            <a:off x="645972" y="863784"/>
            <a:ext cx="7111188" cy="5324535"/>
          </a:xfrm>
          <a:prstGeom prst="rect">
            <a:avLst/>
          </a:prstGeom>
          <a:noFill/>
        </p:spPr>
        <p:txBody>
          <a:bodyPr wrap="square">
            <a:spAutoFit/>
          </a:bodyPr>
          <a:lstStyle/>
          <a:p>
            <a:endParaRPr lang="es-ES" sz="2000" dirty="0">
              <a:solidFill>
                <a:srgbClr val="000000"/>
              </a:solidFill>
              <a:latin typeface="Consolas" panose="020B0609020204030204" pitchFamily="49" charset="0"/>
            </a:endParaRPr>
          </a:p>
          <a:p>
            <a:r>
              <a:rPr lang="es-ES" sz="2000" dirty="0">
                <a:solidFill>
                  <a:srgbClr val="008000"/>
                </a:solidFill>
                <a:latin typeface="Consolas" panose="020B0609020204030204" pitchFamily="49" charset="0"/>
              </a:rPr>
              <a:t>--CREAMOS LA TABLA TIPO DE AHORRO:</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CREATE</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TABLE</a:t>
            </a:r>
            <a:r>
              <a:rPr lang="es-ES" sz="2000" dirty="0">
                <a:solidFill>
                  <a:srgbClr val="000000"/>
                </a:solidFill>
                <a:latin typeface="Consolas" panose="020B0609020204030204" pitchFamily="49" charset="0"/>
              </a:rPr>
              <a:t> TIPO_AHORRO</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id_tipo_Ahorro  </a:t>
            </a:r>
            <a:r>
              <a:rPr lang="es-ES" sz="2000" dirty="0">
                <a:solidFill>
                  <a:srgbClr val="0000FF"/>
                </a:solidFill>
                <a:latin typeface="Consolas" panose="020B0609020204030204" pitchFamily="49" charset="0"/>
              </a:rPr>
              <a:t>int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identity</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1</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1</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primary</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key</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TIPO_AHORRO </a:t>
            </a:r>
            <a:r>
              <a:rPr lang="es-ES" sz="2000" dirty="0">
                <a:solidFill>
                  <a:srgbClr val="0000FF"/>
                </a:solidFill>
                <a:latin typeface="Consolas" panose="020B0609020204030204" pitchFamily="49" charset="0"/>
              </a:rPr>
              <a:t>varchar</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30</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 </a:t>
            </a:r>
            <a:r>
              <a:rPr lang="es-ES" sz="2000" dirty="0">
                <a:solidFill>
                  <a:srgbClr val="808080"/>
                </a:solidFill>
                <a:latin typeface="Consolas" panose="020B0609020204030204" pitchFamily="49" charset="0"/>
              </a:rPr>
              <a:t>not</a:t>
            </a:r>
            <a:r>
              <a:rPr lang="es-ES" sz="2000" dirty="0">
                <a:solidFill>
                  <a:srgbClr val="000000"/>
                </a:solidFill>
                <a:latin typeface="Consolas" panose="020B0609020204030204" pitchFamily="49" charset="0"/>
              </a:rPr>
              <a:t> </a:t>
            </a:r>
            <a:r>
              <a:rPr lang="es-ES" sz="2000" dirty="0">
                <a:solidFill>
                  <a:srgbClr val="808080"/>
                </a:solidFill>
                <a:latin typeface="Consolas" panose="020B0609020204030204" pitchFamily="49" charset="0"/>
              </a:rPr>
              <a:t>null,</a:t>
            </a:r>
            <a:endParaRPr lang="es-ES" sz="2000" dirty="0">
              <a:solidFill>
                <a:srgbClr val="000000"/>
              </a:solidFill>
              <a:latin typeface="Consolas" panose="020B0609020204030204" pitchFamily="49" charset="0"/>
            </a:endParaRPr>
          </a:p>
          <a:p>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endParaRPr lang="es-ES" sz="2000" dirty="0">
              <a:solidFill>
                <a:srgbClr val="000000"/>
              </a:solidFill>
              <a:latin typeface="Consolas" panose="020B0609020204030204" pitchFamily="49" charset="0"/>
            </a:endParaRPr>
          </a:p>
          <a:p>
            <a:r>
              <a:rPr lang="es-ES" sz="2000" dirty="0">
                <a:solidFill>
                  <a:srgbClr val="008000"/>
                </a:solidFill>
                <a:latin typeface="Consolas" panose="020B0609020204030204" pitchFamily="49" charset="0"/>
              </a:rPr>
              <a:t>--CREAMOS LA TABLA TIPO DE SOCIO:</a:t>
            </a:r>
            <a:endParaRPr lang="es-ES" sz="2000" dirty="0">
              <a:solidFill>
                <a:srgbClr val="000000"/>
              </a:solidFill>
              <a:latin typeface="Consolas" panose="020B0609020204030204" pitchFamily="49" charset="0"/>
            </a:endParaRPr>
          </a:p>
          <a:p>
            <a:r>
              <a:rPr lang="es-ES" sz="2000" dirty="0">
                <a:solidFill>
                  <a:srgbClr val="0000FF"/>
                </a:solidFill>
                <a:latin typeface="Consolas" panose="020B0609020204030204" pitchFamily="49" charset="0"/>
              </a:rPr>
              <a:t>CREATE</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TABLE</a:t>
            </a:r>
            <a:r>
              <a:rPr lang="es-ES" sz="2000" dirty="0">
                <a:solidFill>
                  <a:srgbClr val="000000"/>
                </a:solidFill>
                <a:latin typeface="Consolas" panose="020B0609020204030204" pitchFamily="49" charset="0"/>
              </a:rPr>
              <a:t> TIPO_SOCIO</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id_tipo_socio  </a:t>
            </a:r>
            <a:r>
              <a:rPr lang="es-ES" sz="2000" dirty="0">
                <a:solidFill>
                  <a:srgbClr val="0000FF"/>
                </a:solidFill>
                <a:latin typeface="Consolas" panose="020B0609020204030204" pitchFamily="49" charset="0"/>
              </a:rPr>
              <a:t>int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identity</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1</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1</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primary</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key</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it-IT" sz="2000" dirty="0">
                <a:solidFill>
                  <a:srgbClr val="000000"/>
                </a:solidFill>
                <a:latin typeface="Consolas" panose="020B0609020204030204" pitchFamily="49" charset="0"/>
              </a:rPr>
              <a:t>TIPO_SOCIO </a:t>
            </a:r>
            <a:r>
              <a:rPr lang="it-IT" sz="2000" dirty="0">
                <a:solidFill>
                  <a:srgbClr val="0000FF"/>
                </a:solidFill>
                <a:latin typeface="Consolas" panose="020B0609020204030204" pitchFamily="49" charset="0"/>
              </a:rPr>
              <a:t>varchar</a:t>
            </a:r>
            <a:r>
              <a:rPr lang="it-IT" sz="2000" dirty="0">
                <a:solidFill>
                  <a:srgbClr val="808080"/>
                </a:solidFill>
                <a:latin typeface="Consolas" panose="020B0609020204030204" pitchFamily="49" charset="0"/>
              </a:rPr>
              <a:t>(</a:t>
            </a:r>
            <a:r>
              <a:rPr lang="it-IT" sz="2000" dirty="0">
                <a:solidFill>
                  <a:srgbClr val="000000"/>
                </a:solidFill>
                <a:latin typeface="Consolas" panose="020B0609020204030204" pitchFamily="49" charset="0"/>
              </a:rPr>
              <a:t>15</a:t>
            </a:r>
            <a:r>
              <a:rPr lang="it-IT" sz="2000" dirty="0">
                <a:solidFill>
                  <a:srgbClr val="808080"/>
                </a:solidFill>
                <a:latin typeface="Consolas" panose="020B0609020204030204" pitchFamily="49" charset="0"/>
              </a:rPr>
              <a:t>)</a:t>
            </a:r>
            <a:r>
              <a:rPr lang="it-IT" sz="2000" dirty="0">
                <a:solidFill>
                  <a:srgbClr val="000000"/>
                </a:solidFill>
                <a:latin typeface="Consolas" panose="020B0609020204030204" pitchFamily="49" charset="0"/>
              </a:rPr>
              <a:t> </a:t>
            </a:r>
            <a:r>
              <a:rPr lang="it-IT" sz="2000" dirty="0">
                <a:solidFill>
                  <a:srgbClr val="808080"/>
                </a:solidFill>
                <a:latin typeface="Consolas" panose="020B0609020204030204" pitchFamily="49" charset="0"/>
              </a:rPr>
              <a:t>not</a:t>
            </a:r>
            <a:r>
              <a:rPr lang="it-IT" sz="2000" dirty="0">
                <a:solidFill>
                  <a:srgbClr val="000000"/>
                </a:solidFill>
                <a:latin typeface="Consolas" panose="020B0609020204030204" pitchFamily="49" charset="0"/>
              </a:rPr>
              <a:t> </a:t>
            </a:r>
            <a:r>
              <a:rPr lang="it-IT" sz="2000" dirty="0">
                <a:solidFill>
                  <a:srgbClr val="808080"/>
                </a:solidFill>
                <a:latin typeface="Consolas" panose="020B0609020204030204" pitchFamily="49" charset="0"/>
              </a:rPr>
              <a:t>null,</a:t>
            </a:r>
            <a:endParaRPr lang="it-IT" sz="2000" dirty="0">
              <a:solidFill>
                <a:srgbClr val="000000"/>
              </a:solidFill>
              <a:latin typeface="Consolas" panose="020B0609020204030204" pitchFamily="49" charset="0"/>
            </a:endParaRPr>
          </a:p>
          <a:p>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DO" sz="2000" dirty="0">
                <a:solidFill>
                  <a:srgbClr val="008000"/>
                </a:solidFill>
                <a:latin typeface="Consolas" panose="020B0609020204030204" pitchFamily="49" charset="0"/>
              </a:rPr>
              <a:t>--CREAMOS LA TABLA CIUDAD:</a:t>
            </a:r>
            <a:endParaRPr lang="es-DO" sz="2000" dirty="0">
              <a:solidFill>
                <a:srgbClr val="000000"/>
              </a:solidFill>
              <a:latin typeface="Consolas" panose="020B0609020204030204" pitchFamily="49" charset="0"/>
            </a:endParaRPr>
          </a:p>
          <a:p>
            <a:r>
              <a:rPr lang="es-DO" sz="2000" dirty="0">
                <a:solidFill>
                  <a:srgbClr val="0000FF"/>
                </a:solidFill>
                <a:latin typeface="Consolas" panose="020B0609020204030204" pitchFamily="49" charset="0"/>
              </a:rPr>
              <a:t>CREATE</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TABLE</a:t>
            </a:r>
            <a:r>
              <a:rPr lang="es-DO" sz="2000" dirty="0">
                <a:solidFill>
                  <a:srgbClr val="000000"/>
                </a:solidFill>
                <a:latin typeface="Consolas" panose="020B0609020204030204" pitchFamily="49" charset="0"/>
              </a:rPr>
              <a:t> REGION</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id_region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identity</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1</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1</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primary</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key</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s-DO" sz="2000" dirty="0">
                <a:solidFill>
                  <a:srgbClr val="000000"/>
                </a:solidFill>
                <a:latin typeface="Consolas" panose="020B0609020204030204" pitchFamily="49" charset="0"/>
              </a:rPr>
              <a:t>nombre_region </a:t>
            </a:r>
            <a:r>
              <a:rPr lang="es-DO" sz="2000" dirty="0">
                <a:solidFill>
                  <a:srgbClr val="0000FF"/>
                </a:solidFill>
                <a:latin typeface="Consolas" panose="020B0609020204030204" pitchFamily="49" charset="0"/>
              </a:rPr>
              <a:t>varchar</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20</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 </a:t>
            </a:r>
            <a:r>
              <a:rPr lang="es-DO" sz="2000" dirty="0">
                <a:solidFill>
                  <a:srgbClr val="808080"/>
                </a:solidFill>
                <a:latin typeface="Consolas" panose="020B0609020204030204" pitchFamily="49" charset="0"/>
              </a:rPr>
              <a:t>not</a:t>
            </a:r>
            <a:r>
              <a:rPr lang="es-DO" sz="2000" dirty="0">
                <a:solidFill>
                  <a:srgbClr val="000000"/>
                </a:solidFill>
                <a:latin typeface="Consolas" panose="020B0609020204030204" pitchFamily="49" charset="0"/>
              </a:rPr>
              <a:t> </a:t>
            </a:r>
            <a:r>
              <a:rPr lang="es-DO" sz="2000" dirty="0">
                <a:solidFill>
                  <a:srgbClr val="808080"/>
                </a:solidFill>
                <a:latin typeface="Consolas" panose="020B0609020204030204" pitchFamily="49" charset="0"/>
              </a:rPr>
              <a:t>null,</a:t>
            </a:r>
            <a:endParaRPr lang="es-DO" sz="2000" dirty="0">
              <a:solidFill>
                <a:srgbClr val="000000"/>
              </a:solidFill>
              <a:latin typeface="Consolas" panose="020B0609020204030204" pitchFamily="49" charset="0"/>
            </a:endParaRPr>
          </a:p>
          <a:p>
            <a:r>
              <a:rPr lang="es-DO" sz="2000" dirty="0">
                <a:solidFill>
                  <a:srgbClr val="808080"/>
                </a:solidFill>
                <a:latin typeface="Consolas" panose="020B0609020204030204" pitchFamily="49" charset="0"/>
              </a:rPr>
              <a:t>);</a:t>
            </a:r>
          </a:p>
        </p:txBody>
      </p:sp>
      <p:sp>
        <p:nvSpPr>
          <p:cNvPr id="4" name="CuadroTexto 3">
            <a:extLst>
              <a:ext uri="{FF2B5EF4-FFF2-40B4-BE49-F238E27FC236}">
                <a16:creationId xmlns:a16="http://schemas.microsoft.com/office/drawing/2014/main" id="{C5203409-809B-8AD1-DE5B-B85716F09F30}"/>
              </a:ext>
            </a:extLst>
          </p:cNvPr>
          <p:cNvSpPr txBox="1"/>
          <p:nvPr/>
        </p:nvSpPr>
        <p:spPr>
          <a:xfrm>
            <a:off x="342557" y="325411"/>
            <a:ext cx="6096000" cy="369332"/>
          </a:xfrm>
          <a:prstGeom prst="rect">
            <a:avLst/>
          </a:prstGeom>
          <a:noFill/>
        </p:spPr>
        <p:txBody>
          <a:bodyPr wrap="square">
            <a:spAutoFit/>
          </a:bodyPr>
          <a:lstStyle/>
          <a:p>
            <a:r>
              <a:rPr lang="es-ES" sz="1800" dirty="0">
                <a:solidFill>
                  <a:srgbClr val="008000"/>
                </a:solidFill>
                <a:latin typeface="Consolas" panose="020B0609020204030204" pitchFamily="49" charset="0"/>
              </a:rPr>
              <a:t>VAMOS A CREAR LAS TABLAS DE DIMENSIONES</a:t>
            </a:r>
            <a:endParaRPr lang="es-ES" sz="1800" dirty="0">
              <a:solidFill>
                <a:srgbClr val="000000"/>
              </a:solidFill>
              <a:latin typeface="Consolas" panose="020B0609020204030204" pitchFamily="49" charset="0"/>
            </a:endParaRPr>
          </a:p>
        </p:txBody>
      </p:sp>
      <p:pic>
        <p:nvPicPr>
          <p:cNvPr id="2050" name="Picture 2" descr="SQL Crear (CREATE) tablas - ▷ Cursos de Programación de 0 a Experto ©  Garantizados">
            <a:extLst>
              <a:ext uri="{FF2B5EF4-FFF2-40B4-BE49-F238E27FC236}">
                <a16:creationId xmlns:a16="http://schemas.microsoft.com/office/drawing/2014/main" id="{01344EBF-29A1-31F5-E9C5-48FFC04DC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736" y="2194559"/>
            <a:ext cx="4125539" cy="21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685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4653A13-C4D3-4298-9A35-B6245C8ACCF3}"/>
              </a:ext>
            </a:extLst>
          </p:cNvPr>
          <p:cNvSpPr txBox="1"/>
          <p:nvPr/>
        </p:nvSpPr>
        <p:spPr>
          <a:xfrm>
            <a:off x="405195" y="72701"/>
            <a:ext cx="6098146" cy="6740307"/>
          </a:xfrm>
          <a:prstGeom prst="rect">
            <a:avLst/>
          </a:prstGeom>
          <a:noFill/>
        </p:spPr>
        <p:txBody>
          <a:bodyPr wrap="square">
            <a:spAutoFit/>
          </a:bodyPr>
          <a:lstStyle/>
          <a:p>
            <a:r>
              <a:rPr lang="es-DO" sz="1800" dirty="0">
                <a:solidFill>
                  <a:srgbClr val="008000"/>
                </a:solidFill>
                <a:latin typeface="Consolas" panose="020B0609020204030204" pitchFamily="49" charset="0"/>
              </a:rPr>
              <a:t>--CREAMOS LA TABLA CIUDAD:</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TABLE</a:t>
            </a:r>
            <a:r>
              <a:rPr lang="es-DO" sz="1800" dirty="0">
                <a:solidFill>
                  <a:srgbClr val="000000"/>
                </a:solidFill>
                <a:latin typeface="Consolas" panose="020B0609020204030204" pitchFamily="49" charset="0"/>
              </a:rPr>
              <a:t> CIUDAD</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id_ciudad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nombre_ciudad </a:t>
            </a:r>
            <a:r>
              <a:rPr lang="es-ES" sz="1800" dirty="0">
                <a:solidFill>
                  <a:srgbClr val="0000FF"/>
                </a:solidFill>
                <a:latin typeface="Consolas" panose="020B0609020204030204" pitchFamily="49" charset="0"/>
              </a:rPr>
              <a:t>varchar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30</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id_region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id_pais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FOREIGN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id_region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REFERENCES</a:t>
            </a:r>
            <a:r>
              <a:rPr lang="en-US" sz="1800" dirty="0">
                <a:solidFill>
                  <a:srgbClr val="000000"/>
                </a:solidFill>
                <a:latin typeface="Consolas" panose="020B0609020204030204" pitchFamily="49" charset="0"/>
              </a:rPr>
              <a:t> REGION</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id_region</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DO"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endParaRPr lang="es-ES" sz="1800" dirty="0">
              <a:solidFill>
                <a:srgbClr val="008000"/>
              </a:solidFill>
              <a:latin typeface="Consolas" panose="020B0609020204030204" pitchFamily="49" charset="0"/>
            </a:endParaRPr>
          </a:p>
          <a:p>
            <a:r>
              <a:rPr lang="es-ES" sz="1800" dirty="0">
                <a:solidFill>
                  <a:srgbClr val="008000"/>
                </a:solidFill>
                <a:latin typeface="Consolas" panose="020B0609020204030204" pitchFamily="49" charset="0"/>
              </a:rPr>
              <a:t>--CREAMOS LA TABLA CIUDAD:</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CREATE</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TABLE</a:t>
            </a:r>
            <a:r>
              <a:rPr lang="es-ES" sz="1800" dirty="0">
                <a:solidFill>
                  <a:srgbClr val="000000"/>
                </a:solidFill>
                <a:latin typeface="Consolas" panose="020B0609020204030204" pitchFamily="49" charset="0"/>
              </a:rPr>
              <a:t> PAIS</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id_pais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fr-FR" sz="1800" dirty="0">
                <a:solidFill>
                  <a:srgbClr val="000000"/>
                </a:solidFill>
                <a:latin typeface="Consolas" panose="020B0609020204030204" pitchFamily="49" charset="0"/>
              </a:rPr>
              <a:t>nombre_pais </a:t>
            </a:r>
            <a:r>
              <a:rPr lang="fr-FR" sz="1800" dirty="0">
                <a:solidFill>
                  <a:srgbClr val="0000FF"/>
                </a:solidFill>
                <a:latin typeface="Consolas" panose="020B0609020204030204" pitchFamily="49" charset="0"/>
              </a:rPr>
              <a:t>varchar</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20</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808080"/>
                </a:solidFill>
                <a:latin typeface="Consolas" panose="020B0609020204030204" pitchFamily="49" charset="0"/>
              </a:rPr>
              <a:t>not</a:t>
            </a:r>
            <a:r>
              <a:rPr lang="fr-FR" sz="1800" dirty="0">
                <a:solidFill>
                  <a:srgbClr val="000000"/>
                </a:solidFill>
                <a:latin typeface="Consolas" panose="020B0609020204030204" pitchFamily="49" charset="0"/>
              </a:rPr>
              <a:t> </a:t>
            </a:r>
            <a:r>
              <a:rPr lang="fr-FR" sz="1800" dirty="0">
                <a:solidFill>
                  <a:srgbClr val="808080"/>
                </a:solidFill>
                <a:latin typeface="Consolas" panose="020B0609020204030204" pitchFamily="49" charset="0"/>
              </a:rPr>
              <a:t>null,</a:t>
            </a:r>
            <a:endParaRPr lang="fr-FR" sz="1800" dirty="0">
              <a:solidFill>
                <a:srgbClr val="000000"/>
              </a:solidFill>
              <a:latin typeface="Consolas" panose="020B0609020204030204" pitchFamily="49" charset="0"/>
            </a:endParaRPr>
          </a:p>
          <a:p>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--CREAMOS LA TABLA GENERO:</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CREATE</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TABLE</a:t>
            </a:r>
            <a:r>
              <a:rPr lang="es-ES" sz="1800" dirty="0">
                <a:solidFill>
                  <a:srgbClr val="000000"/>
                </a:solidFill>
                <a:latin typeface="Consolas" panose="020B0609020204030204" pitchFamily="49" charset="0"/>
              </a:rPr>
              <a:t> GENERO</a:t>
            </a:r>
          </a:p>
          <a:p>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id_genero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genero </a:t>
            </a:r>
            <a:r>
              <a:rPr lang="es-ES" sz="1800" dirty="0">
                <a:solidFill>
                  <a:srgbClr val="0000FF"/>
                </a:solidFill>
                <a:latin typeface="Consolas" panose="020B0609020204030204" pitchFamily="49" charset="0"/>
              </a:rPr>
              <a:t>varchar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10</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GO</a:t>
            </a:r>
            <a:endParaRPr lang="es-ES" sz="1800" dirty="0">
              <a:solidFill>
                <a:srgbClr val="000000"/>
              </a:solidFill>
              <a:latin typeface="Consolas" panose="020B0609020204030204" pitchFamily="49" charset="0"/>
            </a:endParaRPr>
          </a:p>
        </p:txBody>
      </p:sp>
      <p:pic>
        <p:nvPicPr>
          <p:cNvPr id="2" name="Picture 2" descr="SQL Crear (CREATE) tablas - ▷ Cursos de Programación de 0 a Experto ©  Garantizados">
            <a:extLst>
              <a:ext uri="{FF2B5EF4-FFF2-40B4-BE49-F238E27FC236}">
                <a16:creationId xmlns:a16="http://schemas.microsoft.com/office/drawing/2014/main" id="{F364A128-D952-4D3E-B547-C5216C23C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968" y="1728215"/>
            <a:ext cx="4125539" cy="21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62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31EC082-E066-CEA7-97E0-C2D5AF45BADF}"/>
              </a:ext>
            </a:extLst>
          </p:cNvPr>
          <p:cNvSpPr txBox="1"/>
          <p:nvPr/>
        </p:nvSpPr>
        <p:spPr>
          <a:xfrm>
            <a:off x="504029" y="2665226"/>
            <a:ext cx="10730346" cy="3170099"/>
          </a:xfrm>
          <a:prstGeom prst="rect">
            <a:avLst/>
          </a:prstGeom>
          <a:noFill/>
        </p:spPr>
        <p:txBody>
          <a:bodyPr wrap="square">
            <a:spAutoFit/>
          </a:bodyPr>
          <a:lstStyle/>
          <a:p>
            <a:r>
              <a:rPr lang="es-ES" sz="2000" dirty="0">
                <a:solidFill>
                  <a:srgbClr val="008000"/>
                </a:solidFill>
                <a:latin typeface="Consolas" panose="020B0609020204030204" pitchFamily="49" charset="0"/>
              </a:rPr>
              <a:t>--CREAMOS LA TABLA TIPO DE AHORRO: QUE SERA NUESTRA TABLA DE HECHOS</a:t>
            </a:r>
          </a:p>
          <a:p>
            <a:endParaRPr lang="es-ES" sz="2000" dirty="0">
              <a:solidFill>
                <a:srgbClr val="000000"/>
              </a:solidFill>
              <a:latin typeface="Consolas" panose="020B0609020204030204" pitchFamily="49" charset="0"/>
            </a:endParaRPr>
          </a:p>
          <a:p>
            <a:r>
              <a:rPr lang="es-DO" sz="2000" dirty="0">
                <a:solidFill>
                  <a:srgbClr val="0000FF"/>
                </a:solidFill>
                <a:latin typeface="Consolas" panose="020B0609020204030204" pitchFamily="49" charset="0"/>
              </a:rPr>
              <a:t>CREATE</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TABLE</a:t>
            </a:r>
            <a:r>
              <a:rPr lang="es-DO" sz="2000" dirty="0">
                <a:solidFill>
                  <a:srgbClr val="000000"/>
                </a:solidFill>
                <a:latin typeface="Consolas" panose="020B0609020204030204" pitchFamily="49" charset="0"/>
              </a:rPr>
              <a:t> AHORRO</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id_Ahorro</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identity</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1</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1</a:t>
            </a:r>
            <a:r>
              <a:rPr lang="en-US" sz="2000" dirty="0">
                <a:solidFill>
                  <a:srgbClr val="808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primary</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key</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Monto_ahoro </a:t>
            </a:r>
            <a:r>
              <a:rPr lang="en-US" sz="2000" dirty="0">
                <a:solidFill>
                  <a:srgbClr val="0000FF"/>
                </a:solidFill>
                <a:latin typeface="Consolas" panose="020B0609020204030204" pitchFamily="49" charset="0"/>
              </a:rPr>
              <a:t>float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not</a:t>
            </a:r>
            <a:r>
              <a:rPr lang="en-US" sz="2000" dirty="0">
                <a:solidFill>
                  <a:srgbClr val="000000"/>
                </a:solidFill>
                <a:latin typeface="Consolas" panose="020B0609020204030204" pitchFamily="49" charset="0"/>
              </a:rPr>
              <a:t> </a:t>
            </a:r>
            <a:r>
              <a:rPr lang="en-US" sz="2000" dirty="0">
                <a:solidFill>
                  <a:srgbClr val="808080"/>
                </a:solidFill>
                <a:latin typeface="Consolas" panose="020B0609020204030204" pitchFamily="49" charset="0"/>
              </a:rPr>
              <a:t>null,</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--5.5 </a:t>
            </a:r>
            <a:endParaRPr lang="en-US" sz="2000" dirty="0">
              <a:solidFill>
                <a:srgbClr val="000000"/>
              </a:solidFill>
              <a:latin typeface="Consolas" panose="020B0609020204030204" pitchFamily="49" charset="0"/>
            </a:endParaRPr>
          </a:p>
          <a:p>
            <a:r>
              <a:rPr lang="es-DO" sz="2000" dirty="0">
                <a:solidFill>
                  <a:srgbClr val="000000"/>
                </a:solidFill>
                <a:latin typeface="Consolas" panose="020B0609020204030204" pitchFamily="49" charset="0"/>
              </a:rPr>
              <a:t> id_tipo_Ahorro  </a:t>
            </a:r>
            <a:r>
              <a:rPr lang="es-DO" sz="2000" dirty="0">
                <a:solidFill>
                  <a:srgbClr val="0000FF"/>
                </a:solidFill>
                <a:latin typeface="Consolas" panose="020B0609020204030204" pitchFamily="49" charset="0"/>
              </a:rPr>
              <a:t>int</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s-DO" sz="2000" dirty="0">
                <a:solidFill>
                  <a:srgbClr val="000000"/>
                </a:solidFill>
                <a:latin typeface="Consolas" panose="020B0609020204030204" pitchFamily="49" charset="0"/>
              </a:rPr>
              <a:t> id_socio </a:t>
            </a:r>
            <a:r>
              <a:rPr lang="es-DO" sz="2000" dirty="0">
                <a:solidFill>
                  <a:srgbClr val="0000FF"/>
                </a:solidFill>
                <a:latin typeface="Consolas" panose="020B0609020204030204" pitchFamily="49" charset="0"/>
              </a:rPr>
              <a:t>int</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FOREIGN</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KEY </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id_tipo_Ahorro</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 </a:t>
            </a:r>
            <a:r>
              <a:rPr lang="es-ES" sz="2000" dirty="0">
                <a:solidFill>
                  <a:srgbClr val="0000FF"/>
                </a:solidFill>
                <a:latin typeface="Consolas" panose="020B0609020204030204" pitchFamily="49" charset="0"/>
              </a:rPr>
              <a:t>REFERENCES</a:t>
            </a:r>
            <a:r>
              <a:rPr lang="es-ES" sz="2000" dirty="0">
                <a:solidFill>
                  <a:srgbClr val="000000"/>
                </a:solidFill>
                <a:latin typeface="Consolas" panose="020B0609020204030204" pitchFamily="49" charset="0"/>
              </a:rPr>
              <a:t> TIPO_AHORRO</a:t>
            </a:r>
            <a:r>
              <a:rPr lang="es-ES" sz="2000" dirty="0">
                <a:solidFill>
                  <a:srgbClr val="0000FF"/>
                </a:solidFill>
                <a:latin typeface="Consolas" panose="020B0609020204030204" pitchFamily="49" charset="0"/>
              </a:rPr>
              <a:t> </a:t>
            </a:r>
            <a:r>
              <a:rPr lang="es-ES" sz="2000" dirty="0">
                <a:solidFill>
                  <a:srgbClr val="808080"/>
                </a:solidFill>
                <a:latin typeface="Consolas" panose="020B0609020204030204" pitchFamily="49" charset="0"/>
              </a:rPr>
              <a:t>(</a:t>
            </a:r>
            <a:r>
              <a:rPr lang="es-ES" sz="2000" dirty="0">
                <a:solidFill>
                  <a:srgbClr val="000000"/>
                </a:solidFill>
                <a:latin typeface="Consolas" panose="020B0609020204030204" pitchFamily="49" charset="0"/>
              </a:rPr>
              <a:t>id_tipo_Ahorro</a:t>
            </a:r>
            <a:r>
              <a:rPr lang="es-ES" sz="2000" dirty="0">
                <a:solidFill>
                  <a:srgbClr val="808080"/>
                </a:solidFill>
                <a:latin typeface="Consolas" panose="020B0609020204030204" pitchFamily="49" charset="0"/>
              </a:rPr>
              <a:t>),</a:t>
            </a:r>
            <a:endParaRPr lang="es-ES" sz="2000" dirty="0">
              <a:solidFill>
                <a:srgbClr val="000000"/>
              </a:solidFill>
              <a:latin typeface="Consolas" panose="020B0609020204030204" pitchFamily="49" charset="0"/>
            </a:endParaRPr>
          </a:p>
          <a:p>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FOREIGN</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KEY </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id_socio</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REFERENCES</a:t>
            </a:r>
            <a:r>
              <a:rPr lang="es-DO" sz="2000" dirty="0">
                <a:solidFill>
                  <a:srgbClr val="000000"/>
                </a:solidFill>
                <a:latin typeface="Consolas" panose="020B0609020204030204" pitchFamily="49" charset="0"/>
              </a:rPr>
              <a:t> SOCIO</a:t>
            </a:r>
            <a:r>
              <a:rPr lang="es-DO" sz="2000" dirty="0">
                <a:solidFill>
                  <a:srgbClr val="0000FF"/>
                </a:solidFill>
                <a:latin typeface="Consolas" panose="020B0609020204030204" pitchFamily="49" charset="0"/>
              </a:rPr>
              <a:t> </a:t>
            </a:r>
            <a:r>
              <a:rPr lang="es-DO" sz="2000" dirty="0">
                <a:solidFill>
                  <a:srgbClr val="808080"/>
                </a:solidFill>
                <a:latin typeface="Consolas" panose="020B0609020204030204" pitchFamily="49" charset="0"/>
              </a:rPr>
              <a:t>(</a:t>
            </a:r>
            <a:r>
              <a:rPr lang="es-DO" sz="2000" dirty="0">
                <a:solidFill>
                  <a:srgbClr val="000000"/>
                </a:solidFill>
                <a:latin typeface="Consolas" panose="020B0609020204030204" pitchFamily="49" charset="0"/>
              </a:rPr>
              <a:t>id_socio</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p:txBody>
      </p:sp>
      <p:pic>
        <p:nvPicPr>
          <p:cNvPr id="4" name="Picture 2" descr="SQL Crear (CREATE) tablas - ▷ Cursos de Programación de 0 a Experto ©  Garantizados">
            <a:extLst>
              <a:ext uri="{FF2B5EF4-FFF2-40B4-BE49-F238E27FC236}">
                <a16:creationId xmlns:a16="http://schemas.microsoft.com/office/drawing/2014/main" id="{C92F4A38-A24B-5F6F-F53F-DAEE3748D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534" y="442221"/>
            <a:ext cx="4125539" cy="21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4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33D68BF-2BB9-400B-BFC9-9B882BC31FD4}"/>
              </a:ext>
            </a:extLst>
          </p:cNvPr>
          <p:cNvSpPr txBox="1"/>
          <p:nvPr/>
        </p:nvSpPr>
        <p:spPr>
          <a:xfrm>
            <a:off x="266260" y="98827"/>
            <a:ext cx="8696460" cy="6678751"/>
          </a:xfrm>
          <a:prstGeom prst="rect">
            <a:avLst/>
          </a:prstGeom>
          <a:noFill/>
        </p:spPr>
        <p:txBody>
          <a:bodyPr wrap="square">
            <a:spAutoFit/>
          </a:bodyPr>
          <a:lstStyle/>
          <a:p>
            <a:r>
              <a:rPr lang="es-ES" sz="1600" dirty="0">
                <a:solidFill>
                  <a:srgbClr val="008000"/>
                </a:solidFill>
                <a:latin typeface="Consolas" panose="020B0609020204030204" pitchFamily="49" charset="0"/>
              </a:rPr>
              <a:t>--CREAMOS LA TABLA SOCIO O CLIENTE</a:t>
            </a:r>
            <a:endParaRPr lang="es-ES" sz="1600" dirty="0">
              <a:solidFill>
                <a:srgbClr val="000000"/>
              </a:solidFill>
              <a:latin typeface="Consolas" panose="020B0609020204030204" pitchFamily="49" charset="0"/>
            </a:endParaRPr>
          </a:p>
          <a:p>
            <a:endParaRPr lang="es-ES" sz="16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table</a:t>
            </a:r>
            <a:r>
              <a:rPr lang="es-DO" sz="1800" dirty="0">
                <a:solidFill>
                  <a:srgbClr val="000000"/>
                </a:solidFill>
                <a:latin typeface="Consolas" panose="020B0609020204030204" pitchFamily="49" charset="0"/>
              </a:rPr>
              <a:t> SOCIO</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id_socio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identity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primary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nombre_socio </a:t>
            </a:r>
            <a:r>
              <a:rPr lang="es-DO" sz="1800" dirty="0">
                <a:solidFill>
                  <a:srgbClr val="0000FF"/>
                </a:solidFill>
                <a:latin typeface="Consolas" panose="020B0609020204030204" pitchFamily="49" charset="0"/>
              </a:rPr>
              <a:t>varchar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30</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not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null,</a:t>
            </a:r>
            <a:endParaRPr lang="es-DO" sz="1800" dirty="0">
              <a:solidFill>
                <a:srgbClr val="000000"/>
              </a:solidFill>
              <a:latin typeface="Consolas" panose="020B0609020204030204" pitchFamily="49" charset="0"/>
            </a:endParaRPr>
          </a:p>
          <a:p>
            <a:r>
              <a:rPr lang="it-IT" sz="1800" dirty="0">
                <a:solidFill>
                  <a:srgbClr val="000000"/>
                </a:solidFill>
                <a:latin typeface="Consolas" panose="020B0609020204030204" pitchFamily="49" charset="0"/>
              </a:rPr>
              <a:t>apellido_socio </a:t>
            </a:r>
            <a:r>
              <a:rPr lang="it-IT" sz="1800" dirty="0">
                <a:solidFill>
                  <a:srgbClr val="0000FF"/>
                </a:solidFill>
                <a:latin typeface="Consolas" panose="020B0609020204030204" pitchFamily="49" charset="0"/>
              </a:rPr>
              <a:t>varchar</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50</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t>
            </a:r>
            <a:r>
              <a:rPr lang="it-IT" sz="1800" dirty="0">
                <a:solidFill>
                  <a:srgbClr val="808080"/>
                </a:solidFill>
                <a:latin typeface="Consolas" panose="020B0609020204030204" pitchFamily="49" charset="0"/>
              </a:rPr>
              <a:t>not</a:t>
            </a:r>
            <a:r>
              <a:rPr lang="it-IT" sz="1800" dirty="0">
                <a:solidFill>
                  <a:srgbClr val="000000"/>
                </a:solidFill>
                <a:latin typeface="Consolas" panose="020B0609020204030204" pitchFamily="49" charset="0"/>
              </a:rPr>
              <a:t> </a:t>
            </a:r>
            <a:r>
              <a:rPr lang="it-IT" sz="1800" dirty="0">
                <a:solidFill>
                  <a:srgbClr val="808080"/>
                </a:solidFill>
                <a:latin typeface="Consolas" panose="020B0609020204030204" pitchFamily="49" charset="0"/>
              </a:rPr>
              <a:t>null,</a:t>
            </a:r>
            <a:endParaRPr lang="it-IT"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fecha_nacimiento </a:t>
            </a:r>
            <a:r>
              <a:rPr lang="es-DO" sz="1800" dirty="0">
                <a:solidFill>
                  <a:srgbClr val="0000FF"/>
                </a:solidFill>
                <a:latin typeface="Consolas" panose="020B0609020204030204" pitchFamily="49" charset="0"/>
              </a:rPr>
              <a:t>date</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id_genero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direccion </a:t>
            </a:r>
            <a:r>
              <a:rPr lang="en-US" sz="1800" dirty="0">
                <a:solidFill>
                  <a:srgbClr val="0000FF"/>
                </a:solidFill>
                <a:latin typeface="Consolas" panose="020B0609020204030204" pitchFamily="49" charset="0"/>
              </a:rPr>
              <a:t>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lugar_de_trabajo </a:t>
            </a:r>
            <a:r>
              <a:rPr lang="es-ES" sz="1800" dirty="0">
                <a:solidFill>
                  <a:srgbClr val="0000FF"/>
                </a:solidFill>
                <a:latin typeface="Consolas" panose="020B0609020204030204" pitchFamily="49" charset="0"/>
              </a:rPr>
              <a:t>varchar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100</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telefono_de_trabajo </a:t>
            </a:r>
            <a:r>
              <a:rPr lang="es-ES" sz="1800" dirty="0">
                <a:solidFill>
                  <a:srgbClr val="0000FF"/>
                </a:solidFill>
                <a:latin typeface="Consolas" panose="020B0609020204030204" pitchFamily="49" charset="0"/>
              </a:rPr>
              <a:t>varchar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15</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id_ciudad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telefono_residencial </a:t>
            </a:r>
            <a:r>
              <a:rPr lang="es-DO" sz="1800" dirty="0">
                <a:solidFill>
                  <a:srgbClr val="0000FF"/>
                </a:solidFill>
                <a:latin typeface="Consolas" panose="020B0609020204030204" pitchFamily="49" charset="0"/>
              </a:rPr>
              <a:t>varchar</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15</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not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null,</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telefono_movil </a:t>
            </a:r>
            <a:r>
              <a:rPr lang="es-DO" sz="1800" dirty="0">
                <a:solidFill>
                  <a:srgbClr val="0000FF"/>
                </a:solidFill>
                <a:latin typeface="Consolas" panose="020B0609020204030204" pitchFamily="49" charset="0"/>
              </a:rPr>
              <a:t>varchar</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15</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not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null,</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correo_electronico </a:t>
            </a:r>
            <a:r>
              <a:rPr lang="es-DO" sz="1800" dirty="0">
                <a:solidFill>
                  <a:srgbClr val="0000FF"/>
                </a:solidFill>
                <a:latin typeface="Consolas" panose="020B0609020204030204" pitchFamily="49" charset="0"/>
              </a:rPr>
              <a:t>varchar</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30</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not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null,</a:t>
            </a:r>
            <a:endParaRPr lang="es-DO"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fecha_de_ingreso </a:t>
            </a:r>
            <a:r>
              <a:rPr lang="es-ES" sz="1800" dirty="0">
                <a:solidFill>
                  <a:srgbClr val="0000FF"/>
                </a:solidFill>
                <a:latin typeface="Consolas" panose="020B0609020204030204" pitchFamily="49" charset="0"/>
              </a:rPr>
              <a:t>date</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not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null,</a:t>
            </a:r>
            <a:endParaRPr lang="es-ES" sz="1800" dirty="0">
              <a:solidFill>
                <a:srgbClr val="000000"/>
              </a:solidFill>
              <a:latin typeface="Consolas" panose="020B0609020204030204" pitchFamily="49" charset="0"/>
            </a:endParaRPr>
          </a:p>
          <a:p>
            <a:r>
              <a:rPr lang="it-IT" sz="1800" dirty="0">
                <a:solidFill>
                  <a:srgbClr val="000000"/>
                </a:solidFill>
                <a:latin typeface="Consolas" panose="020B0609020204030204" pitchFamily="49" charset="0"/>
              </a:rPr>
              <a:t>id_tipo_socio </a:t>
            </a:r>
            <a:r>
              <a:rPr lang="it-IT" sz="1800" dirty="0">
                <a:solidFill>
                  <a:srgbClr val="0000FF"/>
                </a:solidFill>
                <a:latin typeface="Consolas" panose="020B0609020204030204" pitchFamily="49" charset="0"/>
              </a:rPr>
              <a:t>int</a:t>
            </a:r>
            <a:r>
              <a:rPr lang="it-IT" sz="1800" dirty="0">
                <a:solidFill>
                  <a:srgbClr val="000000"/>
                </a:solidFill>
                <a:latin typeface="Consolas" panose="020B0609020204030204" pitchFamily="49" charset="0"/>
              </a:rPr>
              <a:t> </a:t>
            </a:r>
            <a:r>
              <a:rPr lang="it-IT" sz="1800" dirty="0">
                <a:solidFill>
                  <a:srgbClr val="808080"/>
                </a:solidFill>
                <a:latin typeface="Consolas" panose="020B0609020204030204" pitchFamily="49" charset="0"/>
              </a:rPr>
              <a:t>not</a:t>
            </a:r>
            <a:r>
              <a:rPr lang="it-IT" sz="1800" dirty="0">
                <a:solidFill>
                  <a:srgbClr val="000000"/>
                </a:solidFill>
                <a:latin typeface="Consolas" panose="020B0609020204030204" pitchFamily="49" charset="0"/>
              </a:rPr>
              <a:t> </a:t>
            </a:r>
            <a:r>
              <a:rPr lang="it-IT" sz="1800" dirty="0">
                <a:solidFill>
                  <a:srgbClr val="808080"/>
                </a:solidFill>
                <a:latin typeface="Consolas" panose="020B0609020204030204" pitchFamily="49" charset="0"/>
              </a:rPr>
              <a:t>null,</a:t>
            </a:r>
            <a:r>
              <a:rPr lang="it-IT" sz="1800" dirty="0">
                <a:solidFill>
                  <a:srgbClr val="008000"/>
                </a:solidFill>
                <a:latin typeface="Consolas" panose="020B0609020204030204" pitchFamily="49" charset="0"/>
              </a:rPr>
              <a:t>--2</a:t>
            </a:r>
            <a:endParaRPr lang="it-IT"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id_pais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FOREIGN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REFERENCES</a:t>
            </a:r>
            <a:r>
              <a:rPr lang="en-US" sz="1800" dirty="0">
                <a:solidFill>
                  <a:srgbClr val="000000"/>
                </a:solidFill>
                <a:latin typeface="Consolas" panose="020B0609020204030204" pitchFamily="49" charset="0"/>
              </a:rPr>
              <a:t> GENERO</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FOREIGN</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KEY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REFERENCES</a:t>
            </a:r>
            <a:r>
              <a:rPr lang="es-ES" sz="1800" dirty="0">
                <a:solidFill>
                  <a:srgbClr val="000000"/>
                </a:solidFill>
                <a:latin typeface="Consolas" panose="020B0609020204030204" pitchFamily="49" charset="0"/>
              </a:rPr>
              <a:t> CIUDAD</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FOREIGN</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KEY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id_tipo_socio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REFERENCES</a:t>
            </a:r>
            <a:r>
              <a:rPr lang="es-DO" sz="1800" dirty="0">
                <a:solidFill>
                  <a:srgbClr val="000000"/>
                </a:solidFill>
                <a:latin typeface="Consolas" panose="020B0609020204030204" pitchFamily="49" charset="0"/>
              </a:rPr>
              <a:t> TIPO_SOCIO</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id_tipo_socio</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FOREIGN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KEY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id_pais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REFERENCES</a:t>
            </a:r>
            <a:r>
              <a:rPr lang="en-US" sz="1800" dirty="0">
                <a:solidFill>
                  <a:srgbClr val="000000"/>
                </a:solidFill>
                <a:latin typeface="Consolas" panose="020B0609020204030204" pitchFamily="49" charset="0"/>
              </a:rPr>
              <a:t> PAIS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id_pais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GO</a:t>
            </a:r>
            <a:endParaRPr lang="es-ES" sz="1600" dirty="0">
              <a:solidFill>
                <a:srgbClr val="000000"/>
              </a:solidFill>
              <a:latin typeface="Consolas" panose="020B0609020204030204" pitchFamily="49" charset="0"/>
            </a:endParaRPr>
          </a:p>
        </p:txBody>
      </p:sp>
      <p:pic>
        <p:nvPicPr>
          <p:cNvPr id="2" name="Picture 2" descr="SQL Crear (CREATE) tablas - ▷ Cursos de Programación de 0 a Experto ©  Garantizados">
            <a:extLst>
              <a:ext uri="{FF2B5EF4-FFF2-40B4-BE49-F238E27FC236}">
                <a16:creationId xmlns:a16="http://schemas.microsoft.com/office/drawing/2014/main" id="{17895E6B-47DB-5F74-4259-AEC10BB8B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506" y="953651"/>
            <a:ext cx="4125539" cy="21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245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35FECA5-6E37-4A10-97DD-2BF9AED5704B}"/>
              </a:ext>
            </a:extLst>
          </p:cNvPr>
          <p:cNvSpPr txBox="1"/>
          <p:nvPr/>
        </p:nvSpPr>
        <p:spPr>
          <a:xfrm>
            <a:off x="782595" y="2604462"/>
            <a:ext cx="10750378" cy="3477875"/>
          </a:xfrm>
          <a:prstGeom prst="rect">
            <a:avLst/>
          </a:prstGeom>
          <a:noFill/>
        </p:spPr>
        <p:txBody>
          <a:bodyPr wrap="square" rtlCol="0">
            <a:spAutoFit/>
          </a:bodyPr>
          <a:lstStyle/>
          <a:p>
            <a:pPr algn="ctr"/>
            <a:r>
              <a:rPr lang="en-US" sz="4400" dirty="0"/>
              <a:t>Aqui hemos creado las tablas y las relaciones de los campos que tienen cada una con su  respetivos tipos de datos y el valor de caractereres y restrinciones que soportaran las tablas.</a:t>
            </a:r>
            <a:endParaRPr lang="es-ES" sz="4400" dirty="0"/>
          </a:p>
        </p:txBody>
      </p:sp>
      <p:pic>
        <p:nvPicPr>
          <p:cNvPr id="1026" name="Picture 2" descr="9,300 Emoticones Imágenes y Fotos - 123RF">
            <a:extLst>
              <a:ext uri="{FF2B5EF4-FFF2-40B4-BE49-F238E27FC236}">
                <a16:creationId xmlns:a16="http://schemas.microsoft.com/office/drawing/2014/main" id="{9CBA47ED-3AD1-4BD8-9034-D7F76D0C8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942" y="226503"/>
            <a:ext cx="2335684" cy="237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060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509D2D-935A-46DD-8C67-9467C4630558}"/>
              </a:ext>
            </a:extLst>
          </p:cNvPr>
          <p:cNvSpPr txBox="1"/>
          <p:nvPr/>
        </p:nvSpPr>
        <p:spPr>
          <a:xfrm>
            <a:off x="794759" y="430078"/>
            <a:ext cx="11018299" cy="1200329"/>
          </a:xfrm>
          <a:prstGeom prst="rect">
            <a:avLst/>
          </a:prstGeom>
          <a:noFill/>
        </p:spPr>
        <p:txBody>
          <a:bodyPr wrap="square">
            <a:spAutoFit/>
          </a:bodyPr>
          <a:lstStyle/>
          <a:p>
            <a:pPr algn="just" fontAlgn="base"/>
            <a:r>
              <a:rPr lang="es-ES" b="1" i="0" u="sng" dirty="0">
                <a:solidFill>
                  <a:srgbClr val="222222"/>
                </a:solidFill>
                <a:effectLst/>
                <a:latin typeface="arial" panose="020B0604020202020204" pitchFamily="34" charset="0"/>
              </a:rPr>
              <a:t>Relaciones</a:t>
            </a:r>
          </a:p>
          <a:p>
            <a:pPr algn="just" fontAlgn="base"/>
            <a:endParaRPr lang="es-ES" b="0" i="0" dirty="0">
              <a:solidFill>
                <a:srgbClr val="000000"/>
              </a:solidFill>
              <a:effectLst/>
              <a:latin typeface="Times New Roman" panose="02020603050405020304" pitchFamily="18" charset="0"/>
            </a:endParaRPr>
          </a:p>
          <a:p>
            <a:pPr algn="just" fontAlgn="base"/>
            <a:r>
              <a:rPr lang="es-ES" b="0" i="0" dirty="0">
                <a:solidFill>
                  <a:srgbClr val="222222"/>
                </a:solidFill>
                <a:effectLst/>
                <a:latin typeface="arial" panose="020B0604020202020204" pitchFamily="34" charset="0"/>
              </a:rPr>
              <a:t>El modo de relacionar registros entre tablas es por tanto mediante referencias, para lo cual se usan los identificadores definidos como claves </a:t>
            </a:r>
            <a:r>
              <a:rPr lang="es-ES" b="1" i="0" dirty="0">
                <a:solidFill>
                  <a:srgbClr val="222222"/>
                </a:solidFill>
                <a:effectLst/>
                <a:latin typeface="arial" panose="020B0604020202020204" pitchFamily="34" charset="0"/>
              </a:rPr>
              <a:t>primarias y foráneas</a:t>
            </a:r>
            <a:r>
              <a:rPr lang="es-ES" b="0" i="0" dirty="0">
                <a:solidFill>
                  <a:srgbClr val="222222"/>
                </a:solidFill>
                <a:effectLst/>
                <a:latin typeface="arial" panose="020B0604020202020204" pitchFamily="34" charset="0"/>
              </a:rPr>
              <a:t>.</a:t>
            </a:r>
            <a:endParaRPr lang="es-ES" b="0" i="0" dirty="0">
              <a:solidFill>
                <a:srgbClr val="000000"/>
              </a:solidFill>
              <a:effectLst/>
              <a:latin typeface="Times New Roman" panose="02020603050405020304" pitchFamily="18" charset="0"/>
            </a:endParaRPr>
          </a:p>
        </p:txBody>
      </p:sp>
      <p:sp>
        <p:nvSpPr>
          <p:cNvPr id="5" name="CuadroTexto 4">
            <a:extLst>
              <a:ext uri="{FF2B5EF4-FFF2-40B4-BE49-F238E27FC236}">
                <a16:creationId xmlns:a16="http://schemas.microsoft.com/office/drawing/2014/main" id="{6E8B0FF1-635F-4A9E-BF31-2C99CF6399F0}"/>
              </a:ext>
            </a:extLst>
          </p:cNvPr>
          <p:cNvSpPr txBox="1"/>
          <p:nvPr/>
        </p:nvSpPr>
        <p:spPr>
          <a:xfrm>
            <a:off x="840687" y="1881539"/>
            <a:ext cx="10972372" cy="2554545"/>
          </a:xfrm>
          <a:prstGeom prst="rect">
            <a:avLst/>
          </a:prstGeom>
          <a:noFill/>
        </p:spPr>
        <p:txBody>
          <a:bodyPr wrap="square">
            <a:spAutoFit/>
          </a:bodyPr>
          <a:lstStyle/>
          <a:p>
            <a:pPr algn="just" fontAlgn="base"/>
            <a:r>
              <a:rPr lang="es-ES" sz="1600" b="1" i="0" u="sng" dirty="0">
                <a:solidFill>
                  <a:srgbClr val="222222"/>
                </a:solidFill>
                <a:effectLst/>
                <a:latin typeface="arial" panose="020B0604020202020204" pitchFamily="34" charset="0"/>
              </a:rPr>
              <a:t>Clave primaria</a:t>
            </a:r>
            <a:endParaRPr lang="es-ES" sz="1600" b="0" i="0" dirty="0">
              <a:solidFill>
                <a:srgbClr val="000000"/>
              </a:solidFill>
              <a:effectLst/>
              <a:latin typeface="Times New Roman" panose="02020603050405020304" pitchFamily="18" charset="0"/>
            </a:endParaRPr>
          </a:p>
          <a:p>
            <a:pPr algn="just" fontAlgn="base"/>
            <a:r>
              <a:rPr lang="es-ES" sz="1600" b="0" i="0" dirty="0">
                <a:solidFill>
                  <a:srgbClr val="222222"/>
                </a:solidFill>
                <a:effectLst/>
                <a:latin typeface="arial" panose="020B0604020202020204" pitchFamily="34" charset="0"/>
              </a:rPr>
              <a:t>En el diseño de bases de datos relacionales, se llama clave primaria (Primary Key) a un campo o a una combinación de campos que identifica de forma única a cada fila de una tabla. Una clave primaria comprende de esta manera una columna o conjunto de columnas. No puede haber dos filas en una tabla que tengan la misma clave primaria.</a:t>
            </a:r>
            <a:endParaRPr lang="es-ES" sz="1600" b="0" i="0" dirty="0">
              <a:solidFill>
                <a:srgbClr val="000000"/>
              </a:solidFill>
              <a:effectLst/>
              <a:latin typeface="Times New Roman" panose="02020603050405020304" pitchFamily="18" charset="0"/>
            </a:endParaRPr>
          </a:p>
          <a:p>
            <a:pPr algn="just" fontAlgn="base"/>
            <a:endParaRPr lang="es-ES" sz="1600" b="0" i="0" dirty="0">
              <a:solidFill>
                <a:srgbClr val="000000"/>
              </a:solidFill>
              <a:effectLst/>
              <a:latin typeface="Times New Roman" panose="02020603050405020304" pitchFamily="18" charset="0"/>
            </a:endParaRPr>
          </a:p>
          <a:p>
            <a:pPr algn="just" fontAlgn="base"/>
            <a:r>
              <a:rPr lang="es-ES" sz="1600" b="1" i="0" u="sng" dirty="0">
                <a:solidFill>
                  <a:srgbClr val="222222"/>
                </a:solidFill>
                <a:effectLst/>
                <a:latin typeface="arial" panose="020B0604020202020204" pitchFamily="34" charset="0"/>
              </a:rPr>
              <a:t>Clave foránea</a:t>
            </a:r>
            <a:endParaRPr lang="es-ES" sz="1600" b="0" i="0" dirty="0">
              <a:solidFill>
                <a:srgbClr val="000000"/>
              </a:solidFill>
              <a:effectLst/>
              <a:latin typeface="Times New Roman" panose="02020603050405020304" pitchFamily="18" charset="0"/>
            </a:endParaRPr>
          </a:p>
          <a:p>
            <a:pPr algn="just" fontAlgn="base"/>
            <a:r>
              <a:rPr lang="es-ES" sz="1600" b="0" i="0" dirty="0">
                <a:solidFill>
                  <a:srgbClr val="222222"/>
                </a:solidFill>
                <a:effectLst/>
                <a:latin typeface="arial" panose="020B0604020202020204" pitchFamily="34" charset="0"/>
              </a:rPr>
              <a:t>En el contexto de bases de datos relacionales, una clave foránea o clave ajena (o Foreign Key FK) es una limitación referencial entre dos tablas. La clave foránea identifica una columna o grupo de columnas en una tabla (tabla hija o referendo) que se refiere a una columna o grupo de columnas en otra tabla (tabla maestra o referenciada). Las columnas en la tabla referendo deben ser la clave primaria u otra clave candidata en la tabla referenciada.</a:t>
            </a:r>
            <a:endParaRPr lang="es-ES" sz="1600" b="0" i="0" dirty="0">
              <a:solidFill>
                <a:srgbClr val="000000"/>
              </a:solidFill>
              <a:effectLst/>
              <a:latin typeface="Times New Roman" panose="02020603050405020304" pitchFamily="18" charset="0"/>
            </a:endParaRPr>
          </a:p>
        </p:txBody>
      </p:sp>
      <p:sp>
        <p:nvSpPr>
          <p:cNvPr id="7" name="CuadroTexto 6">
            <a:extLst>
              <a:ext uri="{FF2B5EF4-FFF2-40B4-BE49-F238E27FC236}">
                <a16:creationId xmlns:a16="http://schemas.microsoft.com/office/drawing/2014/main" id="{39C4FDFD-1D2C-4789-A479-4EF92EC1E1E5}"/>
              </a:ext>
            </a:extLst>
          </p:cNvPr>
          <p:cNvSpPr txBox="1"/>
          <p:nvPr/>
        </p:nvSpPr>
        <p:spPr>
          <a:xfrm>
            <a:off x="1025495" y="4765714"/>
            <a:ext cx="10696948" cy="1323439"/>
          </a:xfrm>
          <a:prstGeom prst="rect">
            <a:avLst/>
          </a:prstGeom>
          <a:noFill/>
        </p:spPr>
        <p:txBody>
          <a:bodyPr wrap="square">
            <a:spAutoFit/>
          </a:bodyPr>
          <a:lstStyle/>
          <a:p>
            <a:pPr algn="just" fontAlgn="base"/>
            <a:r>
              <a:rPr lang="es-ES" sz="1600" b="1" i="0" u="sng" dirty="0">
                <a:solidFill>
                  <a:srgbClr val="222222"/>
                </a:solidFill>
                <a:effectLst/>
                <a:latin typeface="Arial" panose="020B0604020202020204" pitchFamily="34" charset="0"/>
              </a:rPr>
              <a:t>Diagrama Relacional Base de Datos en Sql Server</a:t>
            </a:r>
            <a:endParaRPr lang="es-ES" sz="1600" b="0" i="0" dirty="0">
              <a:solidFill>
                <a:srgbClr val="222222"/>
              </a:solidFill>
              <a:effectLst/>
              <a:latin typeface="Arial" panose="020B0604020202020204" pitchFamily="34" charset="0"/>
            </a:endParaRPr>
          </a:p>
          <a:p>
            <a:pPr algn="just" fontAlgn="base"/>
            <a:endParaRPr lang="es-ES" sz="1600" b="0" i="0" dirty="0">
              <a:solidFill>
                <a:srgbClr val="222222"/>
              </a:solidFill>
              <a:effectLst/>
              <a:latin typeface="Arial" panose="020B0604020202020204" pitchFamily="34" charset="0"/>
            </a:endParaRPr>
          </a:p>
          <a:p>
            <a:pPr algn="just" fontAlgn="base"/>
            <a:r>
              <a:rPr lang="es-ES" sz="1600" b="0" i="0" dirty="0">
                <a:solidFill>
                  <a:srgbClr val="222222"/>
                </a:solidFill>
                <a:effectLst/>
                <a:latin typeface="arial" panose="020B0604020202020204" pitchFamily="34" charset="0"/>
              </a:rPr>
              <a:t>Dentro de las opciones que nos ofrece nuestra base de datos, encontramos la opción Diagrama de la Base de Datos, que nos permite realizar las relaciones de las tablas en forma Gráfica. Para acceder a esta opción le damos click derecho y crearemos un nuevo Diagrama de Base de Datos.</a:t>
            </a:r>
            <a:endParaRPr lang="es-ES" sz="1600" b="0" i="0" dirty="0">
              <a:solidFill>
                <a:srgbClr val="5E5E5E"/>
              </a:solidFill>
              <a:effectLst/>
              <a:latin typeface="Droid Sans"/>
            </a:endParaRPr>
          </a:p>
        </p:txBody>
      </p:sp>
      <p:pic>
        <p:nvPicPr>
          <p:cNvPr id="4" name="Gráfico 3" descr="Clave">
            <a:extLst>
              <a:ext uri="{FF2B5EF4-FFF2-40B4-BE49-F238E27FC236}">
                <a16:creationId xmlns:a16="http://schemas.microsoft.com/office/drawing/2014/main" id="{C9CCDBD5-E2A5-429F-BD47-B94A6282EC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572405">
            <a:off x="259295" y="1852603"/>
            <a:ext cx="567523" cy="567523"/>
          </a:xfrm>
          <a:prstGeom prst="rect">
            <a:avLst/>
          </a:prstGeom>
        </p:spPr>
      </p:pic>
      <p:pic>
        <p:nvPicPr>
          <p:cNvPr id="8" name="Gráfico 7" descr="Clave">
            <a:extLst>
              <a:ext uri="{FF2B5EF4-FFF2-40B4-BE49-F238E27FC236}">
                <a16:creationId xmlns:a16="http://schemas.microsoft.com/office/drawing/2014/main" id="{66EA0B67-0F91-4D72-A145-0A37093C99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572405">
            <a:off x="257681" y="3149663"/>
            <a:ext cx="570752" cy="570752"/>
          </a:xfrm>
          <a:prstGeom prst="rect">
            <a:avLst/>
          </a:prstGeom>
        </p:spPr>
      </p:pic>
      <p:pic>
        <p:nvPicPr>
          <p:cNvPr id="9" name="Gráfico 8" descr="Diagrama de red">
            <a:extLst>
              <a:ext uri="{FF2B5EF4-FFF2-40B4-BE49-F238E27FC236}">
                <a16:creationId xmlns:a16="http://schemas.microsoft.com/office/drawing/2014/main" id="{15A274A8-E435-460A-B9C8-C97C06C9FA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3734" y="4687216"/>
            <a:ext cx="737778" cy="737778"/>
          </a:xfrm>
          <a:prstGeom prst="rect">
            <a:avLst/>
          </a:prstGeom>
        </p:spPr>
      </p:pic>
      <p:pic>
        <p:nvPicPr>
          <p:cNvPr id="11" name="Gráfico 10" descr="Diagrama de flujo">
            <a:extLst>
              <a:ext uri="{FF2B5EF4-FFF2-40B4-BE49-F238E27FC236}">
                <a16:creationId xmlns:a16="http://schemas.microsoft.com/office/drawing/2014/main" id="{02966F50-E08F-4F1F-A8CE-C9ECC1890A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5562" y="5329689"/>
            <a:ext cx="721144" cy="721144"/>
          </a:xfrm>
          <a:prstGeom prst="rect">
            <a:avLst/>
          </a:prstGeom>
        </p:spPr>
      </p:pic>
      <p:pic>
        <p:nvPicPr>
          <p:cNvPr id="13" name="Gráfico 12" descr="Diagrama de Venn">
            <a:extLst>
              <a:ext uri="{FF2B5EF4-FFF2-40B4-BE49-F238E27FC236}">
                <a16:creationId xmlns:a16="http://schemas.microsoft.com/office/drawing/2014/main" id="{5E85E321-2BBD-42C9-AFBF-01F5706742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892" y="392446"/>
            <a:ext cx="591795" cy="591795"/>
          </a:xfrm>
          <a:prstGeom prst="rect">
            <a:avLst/>
          </a:prstGeom>
        </p:spPr>
      </p:pic>
    </p:spTree>
    <p:extLst>
      <p:ext uri="{BB962C8B-B14F-4D97-AF65-F5344CB8AC3E}">
        <p14:creationId xmlns:p14="http://schemas.microsoft.com/office/powerpoint/2010/main" val="3844035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20A9678-1BE0-4840-8E85-6DB09F0B5987}"/>
              </a:ext>
            </a:extLst>
          </p:cNvPr>
          <p:cNvSpPr txBox="1"/>
          <p:nvPr/>
        </p:nvSpPr>
        <p:spPr>
          <a:xfrm>
            <a:off x="534236" y="304491"/>
            <a:ext cx="11123527" cy="1200329"/>
          </a:xfrm>
          <a:prstGeom prst="rect">
            <a:avLst/>
          </a:prstGeom>
          <a:noFill/>
        </p:spPr>
        <p:txBody>
          <a:bodyPr wrap="square" rtlCol="0">
            <a:spAutoFit/>
          </a:bodyPr>
          <a:lstStyle/>
          <a:p>
            <a:pPr algn="just"/>
            <a:r>
              <a:rPr lang="en-US" dirty="0"/>
              <a:t>Al finalizer las tablas debemos ver como han quedado las relaciones en un diagrama, nos vamos a nuestra Base de datos, le damos +, luego donde </a:t>
            </a:r>
            <a:r>
              <a:rPr lang="en-US" b="1" dirty="0"/>
              <a:t>dice database diagrams</a:t>
            </a:r>
            <a:r>
              <a:rPr lang="en-US" dirty="0"/>
              <a:t>, y le damos un clic derecho, new database diagram, y nos saldran todas las tablas que hemos creado, la seleccionamos todas, y le damos add, o agregar, o add,  esperamos que se agreguen al modelo de datos. </a:t>
            </a:r>
            <a:endParaRPr lang="es-ES" dirty="0"/>
          </a:p>
        </p:txBody>
      </p:sp>
      <p:pic>
        <p:nvPicPr>
          <p:cNvPr id="6" name="Imagen 5">
            <a:extLst>
              <a:ext uri="{FF2B5EF4-FFF2-40B4-BE49-F238E27FC236}">
                <a16:creationId xmlns:a16="http://schemas.microsoft.com/office/drawing/2014/main" id="{6CC2B9D8-3150-411B-BC36-DBA05FE8BDBC}"/>
              </a:ext>
            </a:extLst>
          </p:cNvPr>
          <p:cNvPicPr>
            <a:picLocks noChangeAspect="1"/>
          </p:cNvPicPr>
          <p:nvPr/>
        </p:nvPicPr>
        <p:blipFill>
          <a:blip r:embed="rId2"/>
          <a:stretch>
            <a:fillRect/>
          </a:stretch>
        </p:blipFill>
        <p:spPr>
          <a:xfrm>
            <a:off x="231955" y="1712023"/>
            <a:ext cx="11728087" cy="4107664"/>
          </a:xfrm>
          <a:prstGeom prst="rect">
            <a:avLst/>
          </a:prstGeom>
        </p:spPr>
      </p:pic>
    </p:spTree>
    <p:extLst>
      <p:ext uri="{BB962C8B-B14F-4D97-AF65-F5344CB8AC3E}">
        <p14:creationId xmlns:p14="http://schemas.microsoft.com/office/powerpoint/2010/main" val="3592094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077D98F-10DA-47D6-86D8-A1EB277E0208}"/>
              </a:ext>
            </a:extLst>
          </p:cNvPr>
          <p:cNvSpPr txBox="1"/>
          <p:nvPr/>
        </p:nvSpPr>
        <p:spPr>
          <a:xfrm>
            <a:off x="2009104" y="244699"/>
            <a:ext cx="8603088"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DIAGRAMA DE RELACION DE LA BASE DE DATOS:</a:t>
            </a:r>
            <a:endParaRPr lang="es-ES" sz="2800" b="1" dirty="0">
              <a:effectLst>
                <a:outerShdw blurRad="38100" dist="38100" dir="2700000" algn="tl">
                  <a:srgbClr val="000000">
                    <a:alpha val="43137"/>
                  </a:srgbClr>
                </a:outerShdw>
              </a:effectLst>
            </a:endParaRPr>
          </a:p>
        </p:txBody>
      </p:sp>
      <p:pic>
        <p:nvPicPr>
          <p:cNvPr id="5" name="Imagen 4">
            <a:extLst>
              <a:ext uri="{FF2B5EF4-FFF2-40B4-BE49-F238E27FC236}">
                <a16:creationId xmlns:a16="http://schemas.microsoft.com/office/drawing/2014/main" id="{BC1A56C8-7D43-1C95-C3A2-439CE9EC67D6}"/>
              </a:ext>
            </a:extLst>
          </p:cNvPr>
          <p:cNvPicPr>
            <a:picLocks noChangeAspect="1"/>
          </p:cNvPicPr>
          <p:nvPr/>
        </p:nvPicPr>
        <p:blipFill>
          <a:blip r:embed="rId2"/>
          <a:stretch>
            <a:fillRect/>
          </a:stretch>
        </p:blipFill>
        <p:spPr>
          <a:xfrm>
            <a:off x="2523743" y="767919"/>
            <a:ext cx="6935667" cy="6009039"/>
          </a:xfrm>
          <a:prstGeom prst="rect">
            <a:avLst/>
          </a:prstGeom>
        </p:spPr>
      </p:pic>
    </p:spTree>
    <p:extLst>
      <p:ext uri="{BB962C8B-B14F-4D97-AF65-F5344CB8AC3E}">
        <p14:creationId xmlns:p14="http://schemas.microsoft.com/office/powerpoint/2010/main" val="1479981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CE679126-AB7F-4E50-BC52-447DF5FC1CED}"/>
              </a:ext>
            </a:extLst>
          </p:cNvPr>
          <p:cNvGrpSpPr/>
          <p:nvPr/>
        </p:nvGrpSpPr>
        <p:grpSpPr>
          <a:xfrm>
            <a:off x="486770" y="495757"/>
            <a:ext cx="4893072" cy="1906154"/>
            <a:chOff x="618728" y="176646"/>
            <a:chExt cx="5952005" cy="2407428"/>
          </a:xfrm>
        </p:grpSpPr>
        <p:pic>
          <p:nvPicPr>
            <p:cNvPr id="1026" name="Picture 2" descr="El Giraldillo - Retos y oportunidades en la integración de sociedades  cooperativ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28" y="176646"/>
              <a:ext cx="2997929" cy="240742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3072181" y="548802"/>
              <a:ext cx="3498552" cy="1671473"/>
            </a:xfrm>
            <a:prstGeom prst="rect">
              <a:avLst/>
            </a:prstGeom>
            <a:noFill/>
          </p:spPr>
          <p:txBody>
            <a:bodyPr wrap="square" rtlCol="0">
              <a:spAutoFit/>
            </a:bodyPr>
            <a:lstStyle/>
            <a:p>
              <a:pPr algn="ctr"/>
              <a:r>
                <a:rPr lang="en-US" sz="4000" b="1" dirty="0">
                  <a:solidFill>
                    <a:srgbClr val="BF1E2E"/>
                  </a:solidFill>
                  <a:effectLst>
                    <a:outerShdw blurRad="38100" dist="38100" dir="2700000" algn="tl">
                      <a:srgbClr val="000000">
                        <a:alpha val="43137"/>
                      </a:srgbClr>
                    </a:outerShdw>
                  </a:effectLst>
                </a:rPr>
                <a:t>Cooperativa </a:t>
              </a:r>
            </a:p>
            <a:p>
              <a:pPr algn="ctr"/>
              <a:r>
                <a:rPr lang="en-US" sz="4000" b="1" dirty="0">
                  <a:solidFill>
                    <a:srgbClr val="F7941E"/>
                  </a:solidFill>
                  <a:effectLst>
                    <a:outerShdw blurRad="38100" dist="38100" dir="2700000" algn="tl">
                      <a:srgbClr val="000000">
                        <a:alpha val="43137"/>
                      </a:srgbClr>
                    </a:outerShdw>
                  </a:effectLst>
                </a:rPr>
                <a:t>NOMBREX</a:t>
              </a:r>
            </a:p>
          </p:txBody>
        </p:sp>
      </p:grpSp>
      <p:sp>
        <p:nvSpPr>
          <p:cNvPr id="3" name="CuadroTexto 2"/>
          <p:cNvSpPr txBox="1"/>
          <p:nvPr/>
        </p:nvSpPr>
        <p:spPr>
          <a:xfrm>
            <a:off x="268406" y="2378598"/>
            <a:ext cx="11655187" cy="3785652"/>
          </a:xfrm>
          <a:prstGeom prst="rect">
            <a:avLst/>
          </a:prstGeom>
          <a:noFill/>
        </p:spPr>
        <p:txBody>
          <a:bodyPr wrap="square" rtlCol="0">
            <a:spAutoFit/>
          </a:bodyPr>
          <a:lstStyle/>
          <a:p>
            <a:pPr algn="just"/>
            <a:r>
              <a:rPr lang="en-US" sz="2400" dirty="0"/>
              <a:t>Como Personal Profesional en el area de Desarrollo de Sistemas de informacion, te han Solicitado para que realices un levantamiento de informacion en la empresa del modelo manual que estan llevando a cabo en sus ultimos años de operaciones, quieren que le realices un modelo de Base de Dato con unos formularios que tienen o con un Archivo en Excel, y poder tener la informacion mas detallada y mejor organizados por medio un Gestor de base de Datos, como lo es SQL Server, entonces te han entregado esos documentos en los cuales has anotando las entidades, propiedes y/o atributos de sus campos que visualizes, teniendo en cuenta la relaciones y normalizaciones para poder crear tu prototipo fiable, recordar que el modelo tiene dos opciones, la de Desarrollar un Sistema de Informacion y la vez poder Crear un modelo de Analisis de Datos basado en BI para la toma de desiciones.</a:t>
            </a:r>
          </a:p>
        </p:txBody>
      </p:sp>
      <p:sp>
        <p:nvSpPr>
          <p:cNvPr id="5" name="CuadroTexto 4">
            <a:extLst>
              <a:ext uri="{FF2B5EF4-FFF2-40B4-BE49-F238E27FC236}">
                <a16:creationId xmlns:a16="http://schemas.microsoft.com/office/drawing/2014/main" id="{022C6A03-1981-44E0-87DB-5FA0070ACDAF}"/>
              </a:ext>
            </a:extLst>
          </p:cNvPr>
          <p:cNvSpPr txBox="1"/>
          <p:nvPr/>
        </p:nvSpPr>
        <p:spPr>
          <a:xfrm>
            <a:off x="6065949" y="544202"/>
            <a:ext cx="5609230" cy="1569660"/>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rPr>
              <a:t>Creacion de Modelo de Datos General (Desarrollo y Analisis un Sistema de Base de Datos)</a:t>
            </a:r>
            <a:endParaRPr lang="es-DO"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3126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502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UD Operation">
            <a:extLst>
              <a:ext uri="{FF2B5EF4-FFF2-40B4-BE49-F238E27FC236}">
                <a16:creationId xmlns:a16="http://schemas.microsoft.com/office/drawing/2014/main" id="{66FE205B-30C1-456B-9495-3D35989FE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357" y="440287"/>
            <a:ext cx="8591550" cy="32194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8966BA3D-1612-49FF-9C8A-F50260540FB2}"/>
              </a:ext>
            </a:extLst>
          </p:cNvPr>
          <p:cNvSpPr txBox="1"/>
          <p:nvPr/>
        </p:nvSpPr>
        <p:spPr>
          <a:xfrm>
            <a:off x="128507" y="3911546"/>
            <a:ext cx="11582400" cy="2677656"/>
          </a:xfrm>
          <a:prstGeom prst="rect">
            <a:avLst/>
          </a:prstGeom>
          <a:noFill/>
        </p:spPr>
        <p:txBody>
          <a:bodyPr wrap="square">
            <a:spAutoFit/>
          </a:bodyPr>
          <a:lstStyle/>
          <a:p>
            <a:pPr algn="just"/>
            <a:r>
              <a:rPr lang="es-ES" sz="2400" b="0" dirty="0">
                <a:solidFill>
                  <a:srgbClr val="252525"/>
                </a:solidFill>
                <a:effectLst/>
                <a:latin typeface="Times New Roman" panose="02020603050405020304" pitchFamily="18" charset="0"/>
                <a:cs typeface="Times New Roman" panose="02020603050405020304" pitchFamily="18" charset="0"/>
              </a:rPr>
              <a:t>En programación de computadoras, crear, leer, actualizar y eliminar se le llama (</a:t>
            </a:r>
            <a:r>
              <a:rPr lang="es-ES" sz="2400" b="1" dirty="0">
                <a:solidFill>
                  <a:srgbClr val="252525"/>
                </a:solidFill>
                <a:effectLst/>
                <a:latin typeface="Times New Roman" panose="02020603050405020304" pitchFamily="18" charset="0"/>
                <a:cs typeface="Times New Roman" panose="02020603050405020304" pitchFamily="18" charset="0"/>
              </a:rPr>
              <a:t>CRUD</a:t>
            </a:r>
            <a:r>
              <a:rPr lang="es-ES" sz="2400" b="0" dirty="0">
                <a:solidFill>
                  <a:srgbClr val="252525"/>
                </a:solidFill>
                <a:effectLst/>
                <a:latin typeface="Times New Roman" panose="02020603050405020304" pitchFamily="18" charset="0"/>
                <a:cs typeface="Times New Roman" panose="02020603050405020304" pitchFamily="18" charset="0"/>
              </a:rPr>
              <a:t>), estas son las cuatro funciones básicas del almacenamiento persistente. A veces se utilizan palabras alternativas al definir las cuatro funciones básicas de CRUD, como recuperar en lugar de leer, modificar en lugar de actualizar o destruir en lugar de eliminar. CRUD también se usa a veces para describir las convenciones de la interfaz de usuario que facilitan la visualización, la búsqueda y el cambio de información; a menudo utilizando formularios e informes basados ​​en computadora.</a:t>
            </a:r>
            <a:endParaRPr lang="es-ES" sz="2400" dirty="0">
              <a:latin typeface="Times New Roman" panose="02020603050405020304" pitchFamily="18" charset="0"/>
              <a:cs typeface="Times New Roman" panose="02020603050405020304" pitchFamily="18" charset="0"/>
            </a:endParaRPr>
          </a:p>
        </p:txBody>
      </p:sp>
      <p:pic>
        <p:nvPicPr>
          <p:cNvPr id="3074" name="Picture 2" descr="Rush order Shipping Upgrade Priority dispatch Rush | Etsy in 2021 |  Animated emoticons, Funny emoticons, Funny emoji faces">
            <a:extLst>
              <a:ext uri="{FF2B5EF4-FFF2-40B4-BE49-F238E27FC236}">
                <a16:creationId xmlns:a16="http://schemas.microsoft.com/office/drawing/2014/main" id="{41F76DC0-B994-4609-8C95-A3C0347B5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93" y="1139698"/>
            <a:ext cx="2191996" cy="165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263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E8CE54B-D4ED-4C6B-BB54-B68E09882652}"/>
              </a:ext>
            </a:extLst>
          </p:cNvPr>
          <p:cNvSpPr txBox="1"/>
          <p:nvPr/>
        </p:nvSpPr>
        <p:spPr>
          <a:xfrm>
            <a:off x="6763266" y="366623"/>
            <a:ext cx="5198074" cy="6124754"/>
          </a:xfrm>
          <a:prstGeom prst="rect">
            <a:avLst/>
          </a:prstGeom>
          <a:noFill/>
        </p:spPr>
        <p:txBody>
          <a:bodyPr wrap="square">
            <a:spAutoFit/>
          </a:bodyPr>
          <a:lstStyle/>
          <a:p>
            <a:pPr algn="just"/>
            <a:r>
              <a:rPr lang="es-ES" sz="2800" b="0" dirty="0">
                <a:solidFill>
                  <a:srgbClr val="252525"/>
                </a:solidFill>
                <a:effectLst/>
                <a:latin typeface="Times New Roman" panose="02020603050405020304" pitchFamily="18" charset="0"/>
                <a:cs typeface="Times New Roman" panose="02020603050405020304" pitchFamily="18" charset="0"/>
              </a:rPr>
              <a:t>El término probablemente fue popularizado por primera vez por </a:t>
            </a:r>
            <a:r>
              <a:rPr lang="es-ES" sz="2800" b="1" dirty="0">
                <a:solidFill>
                  <a:srgbClr val="252525"/>
                </a:solidFill>
                <a:effectLst/>
                <a:latin typeface="Times New Roman" panose="02020603050405020304" pitchFamily="18" charset="0"/>
                <a:cs typeface="Times New Roman" panose="02020603050405020304" pitchFamily="18" charset="0"/>
              </a:rPr>
              <a:t>James Martin </a:t>
            </a:r>
            <a:r>
              <a:rPr lang="es-ES" sz="2800" b="0" dirty="0">
                <a:solidFill>
                  <a:srgbClr val="252525"/>
                </a:solidFill>
                <a:effectLst/>
                <a:latin typeface="Times New Roman" panose="02020603050405020304" pitchFamily="18" charset="0"/>
                <a:cs typeface="Times New Roman" panose="02020603050405020304" pitchFamily="18" charset="0"/>
              </a:rPr>
              <a:t>en su libro de 1983 sobre la gestión del entorno de base de datos.</a:t>
            </a:r>
          </a:p>
          <a:p>
            <a:pPr algn="just"/>
            <a:endParaRPr lang="es-ES" sz="2800" dirty="0">
              <a:solidFill>
                <a:srgbClr val="252525"/>
              </a:solidFill>
              <a:latin typeface="Times New Roman" panose="02020603050405020304" pitchFamily="18" charset="0"/>
              <a:cs typeface="Times New Roman" panose="02020603050405020304" pitchFamily="18" charset="0"/>
            </a:endParaRPr>
          </a:p>
          <a:p>
            <a:pPr algn="just"/>
            <a:r>
              <a:rPr lang="es-ES" sz="2800" b="0" dirty="0">
                <a:solidFill>
                  <a:srgbClr val="252525"/>
                </a:solidFill>
                <a:effectLst/>
                <a:latin typeface="Times New Roman" panose="02020603050405020304" pitchFamily="18" charset="0"/>
                <a:cs typeface="Times New Roman" panose="02020603050405020304" pitchFamily="18" charset="0"/>
              </a:rPr>
              <a:t>El acrónimo puede extenderse a CRUDL para cubrir la lista de grandes conjuntos de datos que aportan complejidad adicional, como la paginación, cuando los conjuntos de datos son demasiado grandes para guardarlos fácilmente en la memoria ".</a:t>
            </a:r>
            <a:endParaRPr lang="es-ES" sz="2800" dirty="0"/>
          </a:p>
        </p:txBody>
      </p:sp>
      <p:pic>
        <p:nvPicPr>
          <p:cNvPr id="3074" name="Picture 2" descr="MongoDB Queries Tutorial. Understanding most frequently used… | by Danish  Siddiq | tajawal | Medium">
            <a:extLst>
              <a:ext uri="{FF2B5EF4-FFF2-40B4-BE49-F238E27FC236}">
                <a16:creationId xmlns:a16="http://schemas.microsoft.com/office/drawing/2014/main" id="{425E2930-B38D-4412-9DE2-3B1FAF205C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70" t="-114" r="8671" b="-220"/>
          <a:stretch/>
        </p:blipFill>
        <p:spPr bwMode="auto">
          <a:xfrm>
            <a:off x="230660" y="2796611"/>
            <a:ext cx="6178378" cy="388002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James Martin (author) - Wikipedia">
            <a:extLst>
              <a:ext uri="{FF2B5EF4-FFF2-40B4-BE49-F238E27FC236}">
                <a16:creationId xmlns:a16="http://schemas.microsoft.com/office/drawing/2014/main" id="{048B2786-DD6D-42E2-835E-3FABF2D3F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48" t="2829" r="11067" b="28697"/>
          <a:stretch/>
        </p:blipFill>
        <p:spPr bwMode="auto">
          <a:xfrm>
            <a:off x="1768980" y="266827"/>
            <a:ext cx="2264636" cy="2615242"/>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695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D6BB63B-B8DA-4F6D-B1ED-A2D879E5C16E}"/>
              </a:ext>
            </a:extLst>
          </p:cNvPr>
          <p:cNvSpPr txBox="1"/>
          <p:nvPr/>
        </p:nvSpPr>
        <p:spPr>
          <a:xfrm>
            <a:off x="263024" y="828453"/>
            <a:ext cx="9675254" cy="3693319"/>
          </a:xfrm>
          <a:prstGeom prst="rect">
            <a:avLst/>
          </a:prstGeom>
          <a:noFill/>
        </p:spPr>
        <p:txBody>
          <a:bodyPr wrap="square">
            <a:spAutoFit/>
          </a:bodyPr>
          <a:lstStyle/>
          <a:p>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r>
              <a:rPr lang="es-ES" sz="1800" dirty="0">
                <a:solidFill>
                  <a:srgbClr val="008000"/>
                </a:solidFill>
                <a:latin typeface="Consolas" panose="020B0609020204030204" pitchFamily="49" charset="0"/>
              </a:rPr>
              <a:t>--Insertamos algunos registros a la tabla region:</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'APORTACIONES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'INVERSION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'AHORRO RETIRABLE RD$’</a:t>
            </a:r>
            <a:r>
              <a:rPr lang="es-ES" sz="1800" dirty="0">
                <a:solidFill>
                  <a:srgbClr val="808080"/>
                </a:solidFill>
                <a:latin typeface="Consolas" panose="020B0609020204030204" pitchFamily="49" charset="0"/>
              </a:rPr>
              <a:t>);</a:t>
            </a: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'NAVICOOP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'TURICOOP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TIPO_AHORRO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'AHORRO FUNERARIO RD$'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--seleccionamos la tabla para ver como ha quedado:</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TIPO_AHORRO</a:t>
            </a:r>
            <a:endParaRPr lang="es-ES" dirty="0"/>
          </a:p>
        </p:txBody>
      </p:sp>
      <p:pic>
        <p:nvPicPr>
          <p:cNvPr id="5" name="Imagen 4">
            <a:extLst>
              <a:ext uri="{FF2B5EF4-FFF2-40B4-BE49-F238E27FC236}">
                <a16:creationId xmlns:a16="http://schemas.microsoft.com/office/drawing/2014/main" id="{9F9458E5-99FB-4896-A38A-7F42E3B9B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753" y="4053890"/>
            <a:ext cx="4100091" cy="2263250"/>
          </a:xfrm>
          <a:prstGeom prst="rect">
            <a:avLst/>
          </a:prstGeom>
        </p:spPr>
      </p:pic>
      <p:sp>
        <p:nvSpPr>
          <p:cNvPr id="2" name="CuadroTexto 1">
            <a:extLst>
              <a:ext uri="{FF2B5EF4-FFF2-40B4-BE49-F238E27FC236}">
                <a16:creationId xmlns:a16="http://schemas.microsoft.com/office/drawing/2014/main" id="{4D84EF2F-B843-45F6-AC9F-5CABB684DC5E}"/>
              </a:ext>
            </a:extLst>
          </p:cNvPr>
          <p:cNvSpPr txBox="1"/>
          <p:nvPr/>
        </p:nvSpPr>
        <p:spPr>
          <a:xfrm>
            <a:off x="393107" y="188007"/>
            <a:ext cx="7836493" cy="461665"/>
          </a:xfrm>
          <a:prstGeom prst="rect">
            <a:avLst/>
          </a:prstGeom>
          <a:noFill/>
        </p:spPr>
        <p:txBody>
          <a:bodyPr wrap="square" rtlCol="0">
            <a:spAutoFit/>
          </a:bodyPr>
          <a:lstStyle/>
          <a:p>
            <a:r>
              <a:rPr lang="en-US" dirty="0"/>
              <a:t>Vamos a insertar datos en nuestras Tablas, para esto usamos el </a:t>
            </a:r>
            <a:r>
              <a:rPr lang="en-US" sz="2400" b="1" dirty="0"/>
              <a:t>Insert:</a:t>
            </a:r>
            <a:endParaRPr lang="es-ES" b="1" dirty="0"/>
          </a:p>
        </p:txBody>
      </p:sp>
      <p:sp>
        <p:nvSpPr>
          <p:cNvPr id="4" name="Rectángulo: esquinas redondeadas 3">
            <a:hlinkClick r:id="rId3" action="ppaction://hlinksldjump"/>
            <a:extLst>
              <a:ext uri="{FF2B5EF4-FFF2-40B4-BE49-F238E27FC236}">
                <a16:creationId xmlns:a16="http://schemas.microsoft.com/office/drawing/2014/main" id="{B68C36B9-3868-4D59-B2EA-0C2715E88DCC}"/>
              </a:ext>
            </a:extLst>
          </p:cNvPr>
          <p:cNvSpPr/>
          <p:nvPr/>
        </p:nvSpPr>
        <p:spPr>
          <a:xfrm>
            <a:off x="8483084" y="119832"/>
            <a:ext cx="3122105" cy="56353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Ver para que sirve:</a:t>
            </a:r>
            <a:endParaRPr lang="es-ES" dirty="0"/>
          </a:p>
        </p:txBody>
      </p:sp>
      <p:sp>
        <p:nvSpPr>
          <p:cNvPr id="6" name="Flecha: a la derecha 5">
            <a:extLst>
              <a:ext uri="{FF2B5EF4-FFF2-40B4-BE49-F238E27FC236}">
                <a16:creationId xmlns:a16="http://schemas.microsoft.com/office/drawing/2014/main" id="{A41ABC09-DEFB-4D19-9E65-6C716E315DF2}"/>
              </a:ext>
            </a:extLst>
          </p:cNvPr>
          <p:cNvSpPr/>
          <p:nvPr/>
        </p:nvSpPr>
        <p:spPr>
          <a:xfrm>
            <a:off x="7594321" y="301503"/>
            <a:ext cx="769122" cy="234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22" name="Picture 2" descr="Icono negocios, aplicacion, agregue base de datos, añadir, insertar, base de datos, db">
            <a:extLst>
              <a:ext uri="{FF2B5EF4-FFF2-40B4-BE49-F238E27FC236}">
                <a16:creationId xmlns:a16="http://schemas.microsoft.com/office/drawing/2014/main" id="{EBE5C0A4-F094-4545-9F96-D19DBF0EB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0751" y="1084604"/>
            <a:ext cx="1674976" cy="167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906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2C568CB-4A94-43CE-BA6C-F9AF0C01C475}"/>
              </a:ext>
            </a:extLst>
          </p:cNvPr>
          <p:cNvSpPr txBox="1"/>
          <p:nvPr/>
        </p:nvSpPr>
        <p:spPr>
          <a:xfrm>
            <a:off x="370267" y="762838"/>
            <a:ext cx="6098146" cy="4524315"/>
          </a:xfrm>
          <a:prstGeom prst="rect">
            <a:avLst/>
          </a:prstGeom>
          <a:noFill/>
        </p:spPr>
        <p:txBody>
          <a:bodyPr wrap="square">
            <a:spAutoFit/>
          </a:bodyPr>
          <a:lstStyle/>
          <a:p>
            <a:r>
              <a:rPr lang="es-ES" sz="1200" dirty="0">
                <a:solidFill>
                  <a:srgbClr val="008000"/>
                </a:solidFill>
                <a:latin typeface="Consolas" panose="020B0609020204030204" pitchFamily="49" charset="0"/>
              </a:rPr>
              <a:t>--Insertamos algunos registros:</a:t>
            </a:r>
            <a:endParaRPr lang="es-ES" sz="1200" dirty="0">
              <a:solidFill>
                <a:srgbClr val="000000"/>
              </a:solidFill>
              <a:latin typeface="Consolas" panose="020B0609020204030204" pitchFamily="49" charset="0"/>
            </a:endParaRPr>
          </a:p>
          <a:p>
            <a:endParaRPr lang="es-ES" sz="1200" dirty="0">
              <a:solidFill>
                <a:srgbClr val="000000"/>
              </a:solidFill>
              <a:latin typeface="Consolas" panose="020B0609020204030204" pitchFamily="49" charset="0"/>
            </a:endParaRPr>
          </a:p>
          <a:p>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'Republica Dominicana'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'Puerto Rico'</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'Colombia'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'Cuba'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'Jamaica'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pt-BR" sz="1200" dirty="0">
                <a:solidFill>
                  <a:srgbClr val="0000FF"/>
                </a:solidFill>
                <a:latin typeface="Consolas" panose="020B0609020204030204" pitchFamily="49" charset="0"/>
              </a:rPr>
              <a:t>INSERT</a:t>
            </a:r>
            <a:r>
              <a:rPr lang="pt-BR" sz="1200" dirty="0">
                <a:solidFill>
                  <a:srgbClr val="000000"/>
                </a:solidFill>
                <a:latin typeface="Consolas" panose="020B0609020204030204" pitchFamily="49" charset="0"/>
              </a:rPr>
              <a:t> </a:t>
            </a:r>
            <a:r>
              <a:rPr lang="pt-BR" sz="1200" dirty="0">
                <a:solidFill>
                  <a:srgbClr val="0000FF"/>
                </a:solidFill>
                <a:latin typeface="Consolas" panose="020B0609020204030204" pitchFamily="49" charset="0"/>
              </a:rPr>
              <a:t>into</a:t>
            </a:r>
            <a:r>
              <a:rPr lang="pt-BR" sz="1200" dirty="0">
                <a:solidFill>
                  <a:srgbClr val="000000"/>
                </a:solidFill>
                <a:latin typeface="Consolas" panose="020B0609020204030204" pitchFamily="49" charset="0"/>
              </a:rPr>
              <a:t> PAIS</a:t>
            </a:r>
            <a:r>
              <a:rPr lang="pt-BR" sz="1200" dirty="0">
                <a:solidFill>
                  <a:srgbClr val="0000FF"/>
                </a:solidFill>
                <a:latin typeface="Consolas" panose="020B0609020204030204" pitchFamily="49" charset="0"/>
              </a:rPr>
              <a:t> </a:t>
            </a:r>
            <a:r>
              <a:rPr lang="pt-BR" sz="1200" dirty="0">
                <a:solidFill>
                  <a:srgbClr val="808080"/>
                </a:solidFill>
                <a:latin typeface="Consolas" panose="020B0609020204030204" pitchFamily="49" charset="0"/>
              </a:rPr>
              <a:t>(</a:t>
            </a:r>
            <a:r>
              <a:rPr lang="pt-BR" sz="1200" dirty="0">
                <a:solidFill>
                  <a:srgbClr val="000000"/>
                </a:solidFill>
                <a:latin typeface="Consolas" panose="020B0609020204030204" pitchFamily="49" charset="0"/>
              </a:rPr>
              <a:t>nombre_pais</a:t>
            </a:r>
            <a:r>
              <a:rPr lang="pt-BR" sz="1200" dirty="0">
                <a:solidFill>
                  <a:srgbClr val="808080"/>
                </a:solidFill>
                <a:latin typeface="Consolas" panose="020B0609020204030204" pitchFamily="49" charset="0"/>
              </a:rPr>
              <a:t>)</a:t>
            </a:r>
            <a:r>
              <a:rPr lang="pt-BR" sz="1200" dirty="0">
                <a:solidFill>
                  <a:srgbClr val="000000"/>
                </a:solidFill>
                <a:latin typeface="Consolas" panose="020B0609020204030204" pitchFamily="49" charset="0"/>
              </a:rPr>
              <a:t> </a:t>
            </a:r>
            <a:r>
              <a:rPr lang="pt-BR" sz="1200" dirty="0">
                <a:solidFill>
                  <a:srgbClr val="0000FF"/>
                </a:solidFill>
                <a:latin typeface="Consolas" panose="020B0609020204030204" pitchFamily="49" charset="0"/>
              </a:rPr>
              <a:t>VALUES </a:t>
            </a:r>
            <a:r>
              <a:rPr lang="pt-BR" sz="1200" dirty="0">
                <a:solidFill>
                  <a:srgbClr val="808080"/>
                </a:solidFill>
                <a:latin typeface="Consolas" panose="020B0609020204030204" pitchFamily="49" charset="0"/>
              </a:rPr>
              <a:t>(</a:t>
            </a:r>
            <a:r>
              <a:rPr lang="pt-BR" sz="1200" dirty="0">
                <a:solidFill>
                  <a:srgbClr val="FF0000"/>
                </a:solidFill>
                <a:latin typeface="Consolas" panose="020B0609020204030204" pitchFamily="49" charset="0"/>
              </a:rPr>
              <a:t>'Estados Unidos'</a:t>
            </a:r>
            <a:r>
              <a:rPr lang="pt-BR" sz="1200" dirty="0">
                <a:solidFill>
                  <a:srgbClr val="808080"/>
                </a:solidFill>
                <a:latin typeface="Consolas" panose="020B0609020204030204" pitchFamily="49" charset="0"/>
              </a:rPr>
              <a:t>)</a:t>
            </a:r>
            <a:endParaRPr lang="pt-BR"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'Canada'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'España'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'Japon'</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'Argentina'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PAIS</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nombre_pais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'Venezuela'</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'Francia'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'Roma'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'Italia'</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'China Oriental'</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'Peru'</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FF"/>
                </a:solidFill>
                <a:latin typeface="Consolas" panose="020B0609020204030204" pitchFamily="49" charset="0"/>
              </a:rPr>
              <a:t>INSERT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into</a:t>
            </a:r>
            <a:r>
              <a:rPr lang="fr-FR" sz="1200" dirty="0">
                <a:solidFill>
                  <a:srgbClr val="000000"/>
                </a:solidFill>
                <a:latin typeface="Consolas" panose="020B0609020204030204" pitchFamily="49" charset="0"/>
              </a:rPr>
              <a:t> PAIS</a:t>
            </a:r>
            <a:r>
              <a:rPr lang="fr-FR" sz="1200" dirty="0">
                <a:solidFill>
                  <a:srgbClr val="0000FF"/>
                </a:solidFill>
                <a:latin typeface="Consolas" panose="020B0609020204030204" pitchFamily="49" charset="0"/>
              </a:rPr>
              <a:t>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nombre_pais</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VALUES </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'Haïti'</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8000"/>
                </a:solidFill>
                <a:latin typeface="Consolas" panose="020B0609020204030204" pitchFamily="49" charset="0"/>
              </a:rPr>
              <a:t>--seleccionamos la tabla para si los registros estan correctos:</a:t>
            </a:r>
            <a:endParaRPr lang="es-ES" sz="1200" dirty="0">
              <a:solidFill>
                <a:srgbClr val="000000"/>
              </a:solidFill>
              <a:latin typeface="Consolas" panose="020B0609020204030204" pitchFamily="49" charset="0"/>
            </a:endParaRPr>
          </a:p>
          <a:p>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from</a:t>
            </a:r>
            <a:r>
              <a:rPr lang="es-ES" sz="1200" dirty="0">
                <a:solidFill>
                  <a:srgbClr val="000000"/>
                </a:solidFill>
                <a:latin typeface="Consolas" panose="020B0609020204030204" pitchFamily="49" charset="0"/>
              </a:rPr>
              <a:t> PAIS </a:t>
            </a:r>
            <a:endParaRPr lang="es-ES" sz="1200" dirty="0"/>
          </a:p>
        </p:txBody>
      </p:sp>
      <p:pic>
        <p:nvPicPr>
          <p:cNvPr id="5" name="Imagen 4">
            <a:extLst>
              <a:ext uri="{FF2B5EF4-FFF2-40B4-BE49-F238E27FC236}">
                <a16:creationId xmlns:a16="http://schemas.microsoft.com/office/drawing/2014/main" id="{F491B5EA-ADB6-43E5-A77B-4FC15A47AAD9}"/>
              </a:ext>
            </a:extLst>
          </p:cNvPr>
          <p:cNvPicPr>
            <a:picLocks noChangeAspect="1"/>
          </p:cNvPicPr>
          <p:nvPr/>
        </p:nvPicPr>
        <p:blipFill>
          <a:blip r:embed="rId2"/>
          <a:stretch>
            <a:fillRect/>
          </a:stretch>
        </p:blipFill>
        <p:spPr>
          <a:xfrm>
            <a:off x="7714378" y="762838"/>
            <a:ext cx="3284498" cy="5332323"/>
          </a:xfrm>
          <a:prstGeom prst="rect">
            <a:avLst/>
          </a:prstGeom>
        </p:spPr>
      </p:pic>
    </p:spTree>
    <p:extLst>
      <p:ext uri="{BB962C8B-B14F-4D97-AF65-F5344CB8AC3E}">
        <p14:creationId xmlns:p14="http://schemas.microsoft.com/office/powerpoint/2010/main" val="2030294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27D0B8A1-2F36-4D99-AEAC-0D807E38E392}"/>
              </a:ext>
            </a:extLst>
          </p:cNvPr>
          <p:cNvSpPr txBox="1"/>
          <p:nvPr/>
        </p:nvSpPr>
        <p:spPr>
          <a:xfrm>
            <a:off x="467881" y="843677"/>
            <a:ext cx="10983483" cy="2585323"/>
          </a:xfrm>
          <a:prstGeom prst="rect">
            <a:avLst/>
          </a:prstGeom>
          <a:noFill/>
        </p:spPr>
        <p:txBody>
          <a:bodyPr wrap="square">
            <a:spAutoFit/>
          </a:bodyPr>
          <a:lstStyle/>
          <a:p>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r>
              <a:rPr lang="es-ES" sz="1800" dirty="0">
                <a:solidFill>
                  <a:srgbClr val="008000"/>
                </a:solidFill>
                <a:latin typeface="Consolas" panose="020B0609020204030204" pitchFamily="49" charset="0"/>
              </a:rPr>
              <a:t>--Insertamos algunos registros a la tabla region:</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TIPO_SOCIO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'NUEVO SOCIO'</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TIPO_SOCIO</a:t>
            </a:r>
            <a:r>
              <a:rPr lang="es-ES" sz="1800" dirty="0">
                <a:solidFill>
                  <a:srgbClr val="0000FF"/>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'SOCIO VIEO'</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--seleccionamos la tabla para ver como ha quedado:</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TIPO_SOCIO</a:t>
            </a:r>
          </a:p>
        </p:txBody>
      </p:sp>
      <p:pic>
        <p:nvPicPr>
          <p:cNvPr id="9" name="Imagen 8">
            <a:extLst>
              <a:ext uri="{FF2B5EF4-FFF2-40B4-BE49-F238E27FC236}">
                <a16:creationId xmlns:a16="http://schemas.microsoft.com/office/drawing/2014/main" id="{1C58A4F4-5DDC-4565-82AD-58A634315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592" y="3670638"/>
            <a:ext cx="4587500" cy="1955010"/>
          </a:xfrm>
          <a:prstGeom prst="rect">
            <a:avLst/>
          </a:prstGeom>
        </p:spPr>
      </p:pic>
    </p:spTree>
    <p:extLst>
      <p:ext uri="{BB962C8B-B14F-4D97-AF65-F5344CB8AC3E}">
        <p14:creationId xmlns:p14="http://schemas.microsoft.com/office/powerpoint/2010/main" val="2914193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A264F5A-99C4-4C69-A28C-33551B90D8CB}"/>
              </a:ext>
            </a:extLst>
          </p:cNvPr>
          <p:cNvSpPr txBox="1"/>
          <p:nvPr/>
        </p:nvSpPr>
        <p:spPr>
          <a:xfrm>
            <a:off x="279042" y="1087200"/>
            <a:ext cx="11439660" cy="3508653"/>
          </a:xfrm>
          <a:prstGeom prst="rect">
            <a:avLst/>
          </a:prstGeom>
          <a:noFill/>
        </p:spPr>
        <p:txBody>
          <a:bodyPr wrap="square">
            <a:spAutoFit/>
          </a:bodyPr>
          <a:lstStyle/>
          <a:p>
            <a:endParaRPr lang="es-ES" dirty="0">
              <a:solidFill>
                <a:srgbClr val="000000"/>
              </a:solidFill>
              <a:latin typeface="Consolas" panose="020B0609020204030204" pitchFamily="49" charset="0"/>
            </a:endParaRPr>
          </a:p>
          <a:p>
            <a:r>
              <a:rPr lang="es-ES" dirty="0">
                <a:solidFill>
                  <a:srgbClr val="008000"/>
                </a:solidFill>
                <a:latin typeface="Consolas" panose="020B0609020204030204" pitchFamily="49" charset="0"/>
              </a:rPr>
              <a:t>--Insertamos algunos registros:</a:t>
            </a:r>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r>
              <a:rPr lang="es-DO" sz="2000" dirty="0">
                <a:solidFill>
                  <a:srgbClr val="0000FF"/>
                </a:solidFill>
                <a:latin typeface="Consolas" panose="020B0609020204030204" pitchFamily="49" charset="0"/>
              </a:rPr>
              <a:t>INSERT</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INTO</a:t>
            </a:r>
            <a:r>
              <a:rPr lang="es-DO" sz="2000" dirty="0">
                <a:solidFill>
                  <a:srgbClr val="000000"/>
                </a:solidFill>
                <a:latin typeface="Consolas" panose="020B0609020204030204" pitchFamily="49" charset="0"/>
              </a:rPr>
              <a:t> GENERO </a:t>
            </a:r>
            <a:r>
              <a:rPr lang="es-DO" sz="2000" dirty="0">
                <a:solidFill>
                  <a:srgbClr val="0000FF"/>
                </a:solidFill>
                <a:latin typeface="Consolas" panose="020B0609020204030204" pitchFamily="49" charset="0"/>
              </a:rPr>
              <a:t>VALUES </a:t>
            </a:r>
            <a:r>
              <a:rPr lang="es-DO" sz="2000" dirty="0">
                <a:solidFill>
                  <a:srgbClr val="808080"/>
                </a:solidFill>
                <a:latin typeface="Consolas" panose="020B0609020204030204" pitchFamily="49" charset="0"/>
              </a:rPr>
              <a:t>(</a:t>
            </a:r>
            <a:r>
              <a:rPr lang="es-DO" sz="2000" dirty="0">
                <a:solidFill>
                  <a:srgbClr val="FF0000"/>
                </a:solidFill>
                <a:latin typeface="Consolas" panose="020B0609020204030204" pitchFamily="49" charset="0"/>
              </a:rPr>
              <a:t>'Masculino'</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INSERT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INTO</a:t>
            </a:r>
            <a:r>
              <a:rPr lang="en-US" sz="2000" dirty="0">
                <a:solidFill>
                  <a:srgbClr val="000000"/>
                </a:solidFill>
                <a:latin typeface="Consolas" panose="020B0609020204030204" pitchFamily="49" charset="0"/>
              </a:rPr>
              <a:t> GENERO </a:t>
            </a:r>
            <a:r>
              <a:rPr lang="en-US" sz="2000" dirty="0">
                <a:solidFill>
                  <a:srgbClr val="0000FF"/>
                </a:solidFill>
                <a:latin typeface="Consolas" panose="020B0609020204030204" pitchFamily="49" charset="0"/>
              </a:rPr>
              <a:t>VALUES </a:t>
            </a:r>
            <a:r>
              <a:rPr lang="en-US" sz="2000" dirty="0">
                <a:solidFill>
                  <a:srgbClr val="808080"/>
                </a:solidFill>
                <a:latin typeface="Consolas" panose="020B0609020204030204" pitchFamily="49" charset="0"/>
              </a:rPr>
              <a:t>(</a:t>
            </a:r>
            <a:r>
              <a:rPr lang="en-US" sz="2000" dirty="0">
                <a:solidFill>
                  <a:srgbClr val="FF0000"/>
                </a:solidFill>
                <a:latin typeface="Consolas" panose="020B0609020204030204" pitchFamily="49" charset="0"/>
              </a:rPr>
              <a:t>'Femenino'</a:t>
            </a:r>
            <a:r>
              <a:rPr lang="en-US" sz="2000" dirty="0">
                <a:solidFill>
                  <a:srgbClr val="808080"/>
                </a:solidFill>
                <a:latin typeface="Consolas" panose="020B0609020204030204" pitchFamily="49" charset="0"/>
              </a:rPr>
              <a:t>)</a:t>
            </a:r>
            <a:endParaRPr lang="en-US" sz="2000" dirty="0">
              <a:solidFill>
                <a:srgbClr val="000000"/>
              </a:solidFill>
              <a:latin typeface="Consolas" panose="020B0609020204030204" pitchFamily="49" charset="0"/>
            </a:endParaRPr>
          </a:p>
          <a:p>
            <a:r>
              <a:rPr lang="es-DO" sz="2000" dirty="0">
                <a:solidFill>
                  <a:srgbClr val="0000FF"/>
                </a:solidFill>
                <a:latin typeface="Consolas" panose="020B0609020204030204" pitchFamily="49" charset="0"/>
              </a:rPr>
              <a:t>INSERT</a:t>
            </a:r>
            <a:r>
              <a:rPr lang="es-DO" sz="2000" dirty="0">
                <a:solidFill>
                  <a:srgbClr val="000000"/>
                </a:solidFill>
                <a:latin typeface="Consolas" panose="020B0609020204030204" pitchFamily="49" charset="0"/>
              </a:rPr>
              <a:t> </a:t>
            </a:r>
            <a:r>
              <a:rPr lang="es-DO" sz="2000" dirty="0">
                <a:solidFill>
                  <a:srgbClr val="0000FF"/>
                </a:solidFill>
                <a:latin typeface="Consolas" panose="020B0609020204030204" pitchFamily="49" charset="0"/>
              </a:rPr>
              <a:t>INTO</a:t>
            </a:r>
            <a:r>
              <a:rPr lang="es-DO" sz="2000" dirty="0">
                <a:solidFill>
                  <a:srgbClr val="000000"/>
                </a:solidFill>
                <a:latin typeface="Consolas" panose="020B0609020204030204" pitchFamily="49" charset="0"/>
              </a:rPr>
              <a:t> GENERO </a:t>
            </a:r>
            <a:r>
              <a:rPr lang="es-DO" sz="2000" dirty="0">
                <a:solidFill>
                  <a:srgbClr val="0000FF"/>
                </a:solidFill>
                <a:latin typeface="Consolas" panose="020B0609020204030204" pitchFamily="49" charset="0"/>
              </a:rPr>
              <a:t>VALUES </a:t>
            </a:r>
            <a:r>
              <a:rPr lang="es-DO" sz="2000" dirty="0">
                <a:solidFill>
                  <a:srgbClr val="808080"/>
                </a:solidFill>
                <a:latin typeface="Consolas" panose="020B0609020204030204" pitchFamily="49" charset="0"/>
              </a:rPr>
              <a:t>(</a:t>
            </a:r>
            <a:r>
              <a:rPr lang="es-DO" sz="2000" dirty="0">
                <a:solidFill>
                  <a:srgbClr val="FF0000"/>
                </a:solidFill>
                <a:latin typeface="Consolas" panose="020B0609020204030204" pitchFamily="49" charset="0"/>
              </a:rPr>
              <a:t>'NO Definido'</a:t>
            </a:r>
            <a:r>
              <a:rPr lang="es-DO" sz="2000" dirty="0">
                <a:solidFill>
                  <a:srgbClr val="808080"/>
                </a:solidFill>
                <a:latin typeface="Consolas" panose="020B0609020204030204" pitchFamily="49" charset="0"/>
              </a:rPr>
              <a:t>)</a:t>
            </a:r>
            <a:endParaRPr lang="es-DO" sz="20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a:solidFill>
                  <a:srgbClr val="008000"/>
                </a:solidFill>
                <a:latin typeface="Consolas" panose="020B0609020204030204" pitchFamily="49" charset="0"/>
              </a:rPr>
              <a:t>--seleccionamos la tabla para si los registros estan correctos:</a:t>
            </a:r>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select</a:t>
            </a:r>
            <a:r>
              <a:rPr lang="es-ES" dirty="0">
                <a:solidFill>
                  <a:srgbClr val="000000"/>
                </a:solidFill>
                <a:latin typeface="Consolas" panose="020B0609020204030204" pitchFamily="49" charset="0"/>
              </a:rPr>
              <a:t> </a:t>
            </a:r>
            <a:r>
              <a:rPr lang="es-ES" dirty="0">
                <a:solidFill>
                  <a:srgbClr val="808080"/>
                </a:solidFill>
                <a:latin typeface="Consolas" panose="020B0609020204030204" pitchFamily="49" charset="0"/>
              </a:rPr>
              <a:t>*</a:t>
            </a:r>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from</a:t>
            </a:r>
            <a:r>
              <a:rPr lang="es-ES" dirty="0">
                <a:solidFill>
                  <a:srgbClr val="000000"/>
                </a:solidFill>
                <a:latin typeface="Consolas" panose="020B0609020204030204" pitchFamily="49" charset="0"/>
              </a:rPr>
              <a:t> GENERO </a:t>
            </a:r>
          </a:p>
          <a:p>
            <a:endParaRPr lang="es-ES" dirty="0">
              <a:solidFill>
                <a:srgbClr val="000000"/>
              </a:solidFill>
              <a:latin typeface="Consolas" panose="020B0609020204030204" pitchFamily="49" charset="0"/>
            </a:endParaRPr>
          </a:p>
          <a:p>
            <a:r>
              <a:rPr lang="es-ES" sz="2000" dirty="0">
                <a:solidFill>
                  <a:srgbClr val="000000"/>
                </a:solidFill>
                <a:latin typeface="Consolas" panose="020B0609020204030204" pitchFamily="49" charset="0"/>
              </a:rPr>
              <a:t> </a:t>
            </a:r>
            <a:endParaRPr lang="es-DO" sz="2000" dirty="0">
              <a:solidFill>
                <a:srgbClr val="000000"/>
              </a:solidFill>
              <a:latin typeface="Consolas" panose="020B0609020204030204" pitchFamily="49" charset="0"/>
            </a:endParaRPr>
          </a:p>
        </p:txBody>
      </p:sp>
      <p:pic>
        <p:nvPicPr>
          <p:cNvPr id="4" name="Imagen 3">
            <a:extLst>
              <a:ext uri="{FF2B5EF4-FFF2-40B4-BE49-F238E27FC236}">
                <a16:creationId xmlns:a16="http://schemas.microsoft.com/office/drawing/2014/main" id="{62E25D75-BB28-24C4-5CB8-B259B56177A8}"/>
              </a:ext>
            </a:extLst>
          </p:cNvPr>
          <p:cNvPicPr>
            <a:picLocks noChangeAspect="1"/>
          </p:cNvPicPr>
          <p:nvPr/>
        </p:nvPicPr>
        <p:blipFill>
          <a:blip r:embed="rId2"/>
          <a:stretch>
            <a:fillRect/>
          </a:stretch>
        </p:blipFill>
        <p:spPr>
          <a:xfrm>
            <a:off x="8299833" y="1107981"/>
            <a:ext cx="3737523" cy="2321019"/>
          </a:xfrm>
          <a:prstGeom prst="rect">
            <a:avLst/>
          </a:prstGeom>
        </p:spPr>
      </p:pic>
    </p:spTree>
    <p:extLst>
      <p:ext uri="{BB962C8B-B14F-4D97-AF65-F5344CB8AC3E}">
        <p14:creationId xmlns:p14="http://schemas.microsoft.com/office/powerpoint/2010/main" val="176946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F49CDFD-4B69-08B4-18C0-BE3A4A7DE496}"/>
              </a:ext>
            </a:extLst>
          </p:cNvPr>
          <p:cNvSpPr txBox="1"/>
          <p:nvPr/>
        </p:nvSpPr>
        <p:spPr>
          <a:xfrm>
            <a:off x="249381" y="1097661"/>
            <a:ext cx="11360727" cy="4031873"/>
          </a:xfrm>
          <a:prstGeom prst="rect">
            <a:avLst/>
          </a:prstGeom>
          <a:noFill/>
        </p:spPr>
        <p:txBody>
          <a:bodyPr wrap="square">
            <a:spAutoFit/>
          </a:bodyPr>
          <a:lstStyle/>
          <a:p>
            <a:r>
              <a:rPr lang="es-ES" dirty="0">
                <a:solidFill>
                  <a:srgbClr val="008000"/>
                </a:solidFill>
                <a:latin typeface="Consolas" panose="020B0609020204030204" pitchFamily="49" charset="0"/>
              </a:rPr>
              <a:t>--Insertamos algunos registros a la tabla region:</a:t>
            </a:r>
            <a:endParaRPr lang="es-ES"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INSERT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INTO</a:t>
            </a:r>
            <a:r>
              <a:rPr lang="es-ES" sz="1600" dirty="0">
                <a:solidFill>
                  <a:srgbClr val="000000"/>
                </a:solidFill>
                <a:latin typeface="Consolas" panose="020B0609020204030204" pitchFamily="49" charset="0"/>
              </a:rPr>
              <a:t> REGION</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nombre_region</a:t>
            </a:r>
            <a:r>
              <a:rPr lang="es-ES" sz="1600" dirty="0">
                <a:solidFill>
                  <a:srgbClr val="808080"/>
                </a:solidFill>
                <a:latin typeface="Consolas" panose="020B0609020204030204" pitchFamily="49" charset="0"/>
              </a:rPr>
              <a:t>)</a:t>
            </a:r>
            <a:r>
              <a:rPr lang="es-ES" sz="1600" dirty="0">
                <a:solidFill>
                  <a:srgbClr val="0000FF"/>
                </a:solidFill>
                <a:latin typeface="Consolas" panose="020B0609020204030204" pitchFamily="49" charset="0"/>
              </a:rPr>
              <a:t>VALUES</a:t>
            </a:r>
            <a:r>
              <a:rPr lang="es-ES" sz="1600" dirty="0">
                <a:solidFill>
                  <a:srgbClr val="808080"/>
                </a:solidFill>
                <a:latin typeface="Consolas" panose="020B0609020204030204" pitchFamily="49" charset="0"/>
              </a:rPr>
              <a:t>(</a:t>
            </a:r>
            <a:r>
              <a:rPr lang="es-ES" sz="1600" dirty="0">
                <a:solidFill>
                  <a:srgbClr val="FF0000"/>
                </a:solidFill>
                <a:latin typeface="Consolas" panose="020B0609020204030204" pitchFamily="49" charset="0"/>
              </a:rPr>
              <a:t>'Region Cibao RD'</a:t>
            </a:r>
            <a:r>
              <a:rPr lang="es-ES" sz="1600" dirty="0">
                <a:solidFill>
                  <a:srgbClr val="808080"/>
                </a:solidFill>
                <a:latin typeface="Consolas" panose="020B0609020204030204" pitchFamily="49" charset="0"/>
              </a:rPr>
              <a:t>);</a:t>
            </a:r>
            <a:r>
              <a:rPr lang="es-ES" sz="1600" dirty="0">
                <a:solidFill>
                  <a:srgbClr val="008000"/>
                </a:solidFill>
                <a:latin typeface="Consolas" panose="020B0609020204030204" pitchFamily="49" charset="0"/>
              </a:rPr>
              <a:t>--Todo el Cibao y el Norte del Pais</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'Region Sur RD'</a:t>
            </a:r>
            <a:r>
              <a:rPr lang="es-DO" sz="1600" dirty="0">
                <a:solidFill>
                  <a:srgbClr val="808080"/>
                </a:solidFill>
                <a:latin typeface="Consolas" panose="020B0609020204030204" pitchFamily="49" charset="0"/>
              </a:rPr>
              <a:t>);</a:t>
            </a:r>
            <a:r>
              <a:rPr lang="es-DO" sz="1600" dirty="0">
                <a:solidFill>
                  <a:srgbClr val="008000"/>
                </a:solidFill>
                <a:latin typeface="Consolas" panose="020B0609020204030204" pitchFamily="49" charset="0"/>
              </a:rPr>
              <a:t>--Toda Zona Sur del Pais</a:t>
            </a:r>
            <a:endParaRPr lang="es-DO"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INSERT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INTO</a:t>
            </a:r>
            <a:r>
              <a:rPr lang="es-ES" sz="1600" dirty="0">
                <a:solidFill>
                  <a:srgbClr val="000000"/>
                </a:solidFill>
                <a:latin typeface="Consolas" panose="020B0609020204030204" pitchFamily="49" charset="0"/>
              </a:rPr>
              <a:t> REGION</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nombre_region</a:t>
            </a:r>
            <a:r>
              <a:rPr lang="es-ES" sz="1600" dirty="0">
                <a:solidFill>
                  <a:srgbClr val="808080"/>
                </a:solidFill>
                <a:latin typeface="Consolas" panose="020B0609020204030204" pitchFamily="49" charset="0"/>
              </a:rPr>
              <a:t>)</a:t>
            </a:r>
            <a:r>
              <a:rPr lang="es-ES" sz="1600" dirty="0">
                <a:solidFill>
                  <a:srgbClr val="0000FF"/>
                </a:solidFill>
                <a:latin typeface="Consolas" panose="020B0609020204030204" pitchFamily="49" charset="0"/>
              </a:rPr>
              <a:t>VALUES</a:t>
            </a:r>
            <a:r>
              <a:rPr lang="es-ES" sz="1600" dirty="0">
                <a:solidFill>
                  <a:srgbClr val="808080"/>
                </a:solidFill>
                <a:latin typeface="Consolas" panose="020B0609020204030204" pitchFamily="49" charset="0"/>
              </a:rPr>
              <a:t>(</a:t>
            </a:r>
            <a:r>
              <a:rPr lang="es-ES" sz="1600" dirty="0">
                <a:solidFill>
                  <a:srgbClr val="FF0000"/>
                </a:solidFill>
                <a:latin typeface="Consolas" panose="020B0609020204030204" pitchFamily="49" charset="0"/>
              </a:rPr>
              <a:t>'Region Este RD'</a:t>
            </a:r>
            <a:r>
              <a:rPr lang="es-ES" sz="1600" dirty="0">
                <a:solidFill>
                  <a:srgbClr val="808080"/>
                </a:solidFill>
                <a:latin typeface="Consolas" panose="020B0609020204030204" pitchFamily="49" charset="0"/>
              </a:rPr>
              <a:t>);</a:t>
            </a:r>
            <a:r>
              <a:rPr lang="es-ES" sz="1600" dirty="0">
                <a:solidFill>
                  <a:srgbClr val="008000"/>
                </a:solidFill>
                <a:latin typeface="Consolas" panose="020B0609020204030204" pitchFamily="49" charset="0"/>
              </a:rPr>
              <a:t>--Toda la Parte Sureste del Pais Incluyendo y Santo Domingo</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8000"/>
                </a:solidFill>
                <a:latin typeface="Consolas" panose="020B0609020204030204" pitchFamily="49" charset="0"/>
              </a:rPr>
              <a:t>--REGIONES DE ESTADOS UNIDOS:</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'Atlántico Medio USA'</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'Atlántico Sur USA'</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'Nueva Inglaterra USA'</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8000"/>
                </a:solidFill>
                <a:latin typeface="Consolas" panose="020B0609020204030204" pitchFamily="49" charset="0"/>
              </a:rPr>
              <a:t>--REGIONES DE ESTADOS ESPAÑA:</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'EXTREMADURA'</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fr-FR" sz="1600" dirty="0">
                <a:solidFill>
                  <a:srgbClr val="0000FF"/>
                </a:solidFill>
                <a:latin typeface="Consolas" panose="020B0609020204030204" pitchFamily="49" charset="0"/>
              </a:rPr>
              <a:t>INSERT</a:t>
            </a:r>
            <a:r>
              <a:rPr lang="fr-FR" sz="1600" dirty="0">
                <a:solidFill>
                  <a:srgbClr val="000000"/>
                </a:solidFill>
                <a:latin typeface="Consolas" panose="020B0609020204030204" pitchFamily="49" charset="0"/>
              </a:rPr>
              <a:t> </a:t>
            </a:r>
            <a:r>
              <a:rPr lang="fr-FR" sz="1600" dirty="0">
                <a:solidFill>
                  <a:srgbClr val="0000FF"/>
                </a:solidFill>
                <a:latin typeface="Consolas" panose="020B0609020204030204" pitchFamily="49" charset="0"/>
              </a:rPr>
              <a:t>INTO</a:t>
            </a:r>
            <a:r>
              <a:rPr lang="fr-FR" sz="1600" dirty="0">
                <a:solidFill>
                  <a:srgbClr val="000000"/>
                </a:solidFill>
                <a:latin typeface="Consolas" panose="020B0609020204030204" pitchFamily="49" charset="0"/>
              </a:rPr>
              <a:t> REGION</a:t>
            </a:r>
            <a:r>
              <a:rPr lang="fr-FR" sz="1600" dirty="0">
                <a:solidFill>
                  <a:srgbClr val="808080"/>
                </a:solidFill>
                <a:latin typeface="Consolas" panose="020B0609020204030204" pitchFamily="49" charset="0"/>
              </a:rPr>
              <a:t>(</a:t>
            </a:r>
            <a:r>
              <a:rPr lang="fr-FR" sz="1600" dirty="0">
                <a:solidFill>
                  <a:srgbClr val="000000"/>
                </a:solidFill>
                <a:latin typeface="Consolas" panose="020B0609020204030204" pitchFamily="49" charset="0"/>
              </a:rPr>
              <a:t>nombre_region</a:t>
            </a:r>
            <a:r>
              <a:rPr lang="fr-FR" sz="1600" dirty="0">
                <a:solidFill>
                  <a:srgbClr val="808080"/>
                </a:solidFill>
                <a:latin typeface="Consolas" panose="020B0609020204030204" pitchFamily="49" charset="0"/>
              </a:rPr>
              <a:t>)</a:t>
            </a:r>
            <a:r>
              <a:rPr lang="fr-FR" sz="1600" dirty="0">
                <a:solidFill>
                  <a:srgbClr val="0000FF"/>
                </a:solidFill>
                <a:latin typeface="Consolas" panose="020B0609020204030204" pitchFamily="49" charset="0"/>
              </a:rPr>
              <a:t>VALUES</a:t>
            </a:r>
            <a:r>
              <a:rPr lang="fr-FR" sz="1600" dirty="0">
                <a:solidFill>
                  <a:srgbClr val="808080"/>
                </a:solidFill>
                <a:latin typeface="Consolas" panose="020B0609020204030204" pitchFamily="49" charset="0"/>
              </a:rPr>
              <a:t>(</a:t>
            </a:r>
            <a:r>
              <a:rPr lang="fr-FR" sz="1600" dirty="0">
                <a:solidFill>
                  <a:srgbClr val="FF0000"/>
                </a:solidFill>
                <a:latin typeface="Consolas" panose="020B0609020204030204" pitchFamily="49" charset="0"/>
              </a:rPr>
              <a:t>'CASTILLA DE LEON'</a:t>
            </a:r>
            <a:r>
              <a:rPr lang="fr-FR" sz="1600" dirty="0">
                <a:solidFill>
                  <a:srgbClr val="808080"/>
                </a:solidFill>
                <a:latin typeface="Consolas" panose="020B0609020204030204" pitchFamily="49" charset="0"/>
              </a:rPr>
              <a:t>);</a:t>
            </a:r>
            <a:endParaRPr lang="fr-FR"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REGION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nombre_region</a:t>
            </a:r>
            <a:r>
              <a:rPr lang="es-DO" sz="1600" dirty="0">
                <a:solidFill>
                  <a:srgbClr val="808080"/>
                </a:solidFill>
                <a:latin typeface="Consolas" panose="020B0609020204030204" pitchFamily="49" charset="0"/>
              </a:rPr>
              <a:t>)</a:t>
            </a:r>
            <a:r>
              <a:rPr lang="es-DO" sz="1600" dirty="0">
                <a:solidFill>
                  <a:srgbClr val="0000FF"/>
                </a:solidFill>
                <a:latin typeface="Consolas" panose="020B0609020204030204" pitchFamily="49" charset="0"/>
              </a:rPr>
              <a:t>VALUES</a:t>
            </a:r>
            <a:r>
              <a:rPr lang="es-DO" sz="1600" dirty="0">
                <a:solidFill>
                  <a:srgbClr val="808080"/>
                </a:solidFill>
                <a:latin typeface="Consolas" panose="020B0609020204030204" pitchFamily="49" charset="0"/>
              </a:rPr>
              <a:t>(</a:t>
            </a:r>
            <a:r>
              <a:rPr lang="es-DO" sz="1600" dirty="0">
                <a:solidFill>
                  <a:srgbClr val="FF0000"/>
                </a:solidFill>
                <a:latin typeface="Consolas" panose="020B0609020204030204" pitchFamily="49" charset="0"/>
              </a:rPr>
              <a:t>'MADRID'</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E7C5A2F5-8960-8E97-3023-417E94F11D03}"/>
              </a:ext>
            </a:extLst>
          </p:cNvPr>
          <p:cNvPicPr>
            <a:picLocks noChangeAspect="1"/>
          </p:cNvPicPr>
          <p:nvPr/>
        </p:nvPicPr>
        <p:blipFill>
          <a:blip r:embed="rId2"/>
          <a:stretch>
            <a:fillRect/>
          </a:stretch>
        </p:blipFill>
        <p:spPr>
          <a:xfrm>
            <a:off x="7892761" y="2757809"/>
            <a:ext cx="3745755" cy="3672020"/>
          </a:xfrm>
          <a:prstGeom prst="rect">
            <a:avLst/>
          </a:prstGeom>
        </p:spPr>
      </p:pic>
    </p:spTree>
    <p:extLst>
      <p:ext uri="{BB962C8B-B14F-4D97-AF65-F5344CB8AC3E}">
        <p14:creationId xmlns:p14="http://schemas.microsoft.com/office/powerpoint/2010/main" val="1702259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62E2D93-0E89-4696-9F9F-D0C7E7CE1804}"/>
              </a:ext>
            </a:extLst>
          </p:cNvPr>
          <p:cNvSpPr txBox="1"/>
          <p:nvPr/>
        </p:nvSpPr>
        <p:spPr>
          <a:xfrm>
            <a:off x="354561" y="1508771"/>
            <a:ext cx="6695719" cy="1600438"/>
          </a:xfrm>
          <a:prstGeom prst="rect">
            <a:avLst/>
          </a:prstGeom>
          <a:noFill/>
        </p:spPr>
        <p:txBody>
          <a:bodyPr wrap="square">
            <a:spAutoFit/>
          </a:bodyPr>
          <a:lstStyle/>
          <a:p>
            <a:r>
              <a:rPr lang="es-ES" sz="1400" dirty="0">
                <a:solidFill>
                  <a:srgbClr val="008000"/>
                </a:solidFill>
                <a:latin typeface="Consolas" panose="020B0609020204030204" pitchFamily="49" charset="0"/>
              </a:rPr>
              <a:t>--REGIONES DE ESTADOS UNIDOS:</a:t>
            </a: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'Atlántico Medio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'Atlántico Sur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'Nueva Inglaterra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'Centro Norte Or.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REGION</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nombre_region</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'Centro Sur Or. USA'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224E59D4-8E13-4E0B-8DAD-A3A337BA78D1}"/>
              </a:ext>
            </a:extLst>
          </p:cNvPr>
          <p:cNvPicPr>
            <a:picLocks noChangeAspect="1"/>
          </p:cNvPicPr>
          <p:nvPr/>
        </p:nvPicPr>
        <p:blipFill>
          <a:blip r:embed="rId2"/>
          <a:stretch>
            <a:fillRect/>
          </a:stretch>
        </p:blipFill>
        <p:spPr>
          <a:xfrm>
            <a:off x="7506174" y="673790"/>
            <a:ext cx="3723301" cy="4749109"/>
          </a:xfrm>
          <a:prstGeom prst="rect">
            <a:avLst/>
          </a:prstGeom>
        </p:spPr>
      </p:pic>
    </p:spTree>
    <p:extLst>
      <p:ext uri="{BB962C8B-B14F-4D97-AF65-F5344CB8AC3E}">
        <p14:creationId xmlns:p14="http://schemas.microsoft.com/office/powerpoint/2010/main" val="3119993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EEE6AC0-847C-4498-B514-877A2A16DC57}"/>
              </a:ext>
            </a:extLst>
          </p:cNvPr>
          <p:cNvSpPr txBox="1"/>
          <p:nvPr/>
        </p:nvSpPr>
        <p:spPr>
          <a:xfrm>
            <a:off x="383145" y="244920"/>
            <a:ext cx="7872213" cy="3308598"/>
          </a:xfrm>
          <a:prstGeom prst="rect">
            <a:avLst/>
          </a:prstGeom>
          <a:noFill/>
        </p:spPr>
        <p:txBody>
          <a:bodyPr wrap="square">
            <a:spAutoFit/>
          </a:bodyPr>
          <a:lstStyle/>
          <a:p>
            <a:endParaRPr lang="es-ES" sz="1100" dirty="0">
              <a:solidFill>
                <a:srgbClr val="000000"/>
              </a:solidFill>
              <a:latin typeface="Consolas" panose="020B0609020204030204" pitchFamily="49" charset="0"/>
            </a:endParaRPr>
          </a:p>
          <a:p>
            <a:r>
              <a:rPr lang="es-ES" sz="1100" dirty="0">
                <a:solidFill>
                  <a:srgbClr val="008000"/>
                </a:solidFill>
                <a:latin typeface="Consolas" panose="020B0609020204030204" pitchFamily="49" charset="0"/>
              </a:rPr>
              <a:t>--Insertamos algunos registros a la tabla CUIDAD:</a:t>
            </a:r>
            <a:endParaRPr lang="es-ES" sz="1100" dirty="0">
              <a:solidFill>
                <a:srgbClr val="000000"/>
              </a:solidFill>
              <a:latin typeface="Consolas" panose="020B0609020204030204" pitchFamily="49" charset="0"/>
            </a:endParaRPr>
          </a:p>
          <a:p>
            <a:endParaRPr lang="es-ES" sz="1100" dirty="0">
              <a:solidFill>
                <a:srgbClr val="000000"/>
              </a:solidFill>
              <a:latin typeface="Consolas" panose="020B0609020204030204" pitchFamily="49" charset="0"/>
            </a:endParaRPr>
          </a:p>
          <a:p>
            <a:r>
              <a:rPr lang="es-ES" sz="1100" dirty="0">
                <a:solidFill>
                  <a:srgbClr val="008000"/>
                </a:solidFill>
                <a:latin typeface="Consolas" panose="020B0609020204030204" pitchFamily="49" charset="0"/>
              </a:rPr>
              <a:t>--REGION DEL CIBAO-SUR-NORDESTE-NORTE:</a:t>
            </a:r>
            <a:endParaRPr lang="es-ES" sz="1100" dirty="0">
              <a:solidFill>
                <a:srgbClr val="000000"/>
              </a:solidFill>
              <a:latin typeface="Consolas" panose="020B0609020204030204" pitchFamily="49" charset="0"/>
            </a:endParaRPr>
          </a:p>
          <a:p>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'Concepción de La Vega'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'Moca'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 Felipe de Puerto Plata'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 Francisco de Macorós'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'Santiago de los Caballeros'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'Bonao'</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'Valverde'</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'Monte Cristi'</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'Samaná'</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'Puerto Plata'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'Dajabón'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'Salcedo'</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'Nagua'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'Cotuí'</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p>
        </p:txBody>
      </p:sp>
      <p:sp>
        <p:nvSpPr>
          <p:cNvPr id="5" name="CuadroTexto 4">
            <a:extLst>
              <a:ext uri="{FF2B5EF4-FFF2-40B4-BE49-F238E27FC236}">
                <a16:creationId xmlns:a16="http://schemas.microsoft.com/office/drawing/2014/main" id="{40146D8D-8DBC-4BA3-A308-FED592761F2E}"/>
              </a:ext>
            </a:extLst>
          </p:cNvPr>
          <p:cNvSpPr txBox="1"/>
          <p:nvPr/>
        </p:nvSpPr>
        <p:spPr>
          <a:xfrm>
            <a:off x="383145" y="3764638"/>
            <a:ext cx="8104032" cy="2354491"/>
          </a:xfrm>
          <a:prstGeom prst="rect">
            <a:avLst/>
          </a:prstGeom>
          <a:noFill/>
        </p:spPr>
        <p:txBody>
          <a:bodyPr wrap="square">
            <a:spAutoFit/>
          </a:bodyPr>
          <a:lstStyle/>
          <a:p>
            <a:r>
              <a:rPr lang="es-ES" sz="1050" dirty="0">
                <a:solidFill>
                  <a:srgbClr val="008000"/>
                </a:solidFill>
                <a:latin typeface="Consolas" panose="020B0609020204030204" pitchFamily="49" charset="0"/>
              </a:rPr>
              <a:t>--REGION DEL SUR:</a:t>
            </a:r>
            <a:endParaRPr lang="es-ES" sz="1050" dirty="0">
              <a:solidFill>
                <a:srgbClr val="000000"/>
              </a:solidFill>
              <a:latin typeface="Consolas" panose="020B0609020204030204" pitchFamily="49" charset="0"/>
            </a:endParaRPr>
          </a:p>
          <a:p>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'Villa Altagracia'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'San Cristóbal'</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'Indepencia'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'Pedernales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'San </a:t>
            </a:r>
            <a:r>
              <a:rPr lang="es-ES" sz="1050" dirty="0" err="1">
                <a:solidFill>
                  <a:srgbClr val="FF0000"/>
                </a:solidFill>
                <a:latin typeface="Consolas" panose="020B0609020204030204" pitchFamily="49" charset="0"/>
              </a:rPr>
              <a:t>Jose</a:t>
            </a:r>
            <a:r>
              <a:rPr lang="es-ES" sz="1050" dirty="0">
                <a:solidFill>
                  <a:srgbClr val="FF0000"/>
                </a:solidFill>
                <a:latin typeface="Consolas" panose="020B0609020204030204" pitchFamily="49" charset="0"/>
              </a:rPr>
              <a:t> de ocoa'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'Baní'</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'Azua'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'Bajos de Haina'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'Santa Cruz de Barahona'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'Loma de Cabrera'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'San Juan de la Maguana'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INSERT</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INTO</a:t>
            </a:r>
            <a:r>
              <a:rPr lang="es-ES" sz="1050" dirty="0">
                <a:solidFill>
                  <a:srgbClr val="000000"/>
                </a:solidFill>
                <a:latin typeface="Consolas" panose="020B0609020204030204" pitchFamily="49" charset="0"/>
              </a:rPr>
              <a:t> ciudad</a:t>
            </a:r>
            <a:r>
              <a:rPr lang="es-ES" sz="1050" dirty="0">
                <a:solidFill>
                  <a:srgbClr val="0000FF"/>
                </a:solidFill>
                <a:latin typeface="Consolas" panose="020B0609020204030204" pitchFamily="49" charset="0"/>
              </a:rPr>
              <a:t> </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nombre_ciudad</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id_region</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 id_pais</a:t>
            </a:r>
            <a:r>
              <a:rPr lang="es-ES" sz="1050" dirty="0">
                <a:solidFill>
                  <a:srgbClr val="808080"/>
                </a:solidFill>
                <a:latin typeface="Consolas" panose="020B0609020204030204" pitchFamily="49" charset="0"/>
              </a:rPr>
              <a:t>)</a:t>
            </a:r>
            <a:r>
              <a:rPr lang="es-ES" sz="1050" dirty="0">
                <a:solidFill>
                  <a:srgbClr val="0000FF"/>
                </a:solidFill>
                <a:latin typeface="Consolas" panose="020B0609020204030204" pitchFamily="49" charset="0"/>
              </a:rPr>
              <a:t>VALUES</a:t>
            </a:r>
            <a:r>
              <a:rPr lang="es-ES" sz="1050" dirty="0">
                <a:solidFill>
                  <a:srgbClr val="808080"/>
                </a:solidFill>
                <a:latin typeface="Consolas" panose="020B0609020204030204" pitchFamily="49" charset="0"/>
              </a:rPr>
              <a:t>(</a:t>
            </a:r>
            <a:r>
              <a:rPr lang="es-ES" sz="1050" dirty="0">
                <a:solidFill>
                  <a:srgbClr val="FF0000"/>
                </a:solidFill>
                <a:latin typeface="Consolas" panose="020B0609020204030204" pitchFamily="49" charset="0"/>
              </a:rPr>
              <a:t>'Bahoruco-Neiba'</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2</a:t>
            </a:r>
            <a:r>
              <a:rPr lang="es-ES" sz="1050" dirty="0">
                <a:solidFill>
                  <a:srgbClr val="808080"/>
                </a:solidFill>
                <a:latin typeface="Consolas" panose="020B0609020204030204" pitchFamily="49" charset="0"/>
              </a:rPr>
              <a:t>,</a:t>
            </a:r>
            <a:r>
              <a:rPr lang="es-ES" sz="1050" dirty="0">
                <a:solidFill>
                  <a:srgbClr val="000000"/>
                </a:solidFill>
                <a:latin typeface="Consolas" panose="020B0609020204030204" pitchFamily="49" charset="0"/>
              </a:rPr>
              <a:t>1</a:t>
            </a:r>
            <a:r>
              <a:rPr lang="es-ES" sz="1050" dirty="0">
                <a:solidFill>
                  <a:srgbClr val="808080"/>
                </a:solidFill>
                <a:latin typeface="Consolas" panose="020B0609020204030204" pitchFamily="49" charset="0"/>
              </a:rPr>
              <a:t>);</a:t>
            </a:r>
            <a:endParaRPr lang="es-ES" sz="1050" dirty="0"/>
          </a:p>
        </p:txBody>
      </p:sp>
      <p:pic>
        <p:nvPicPr>
          <p:cNvPr id="4" name="Imagen 3">
            <a:extLst>
              <a:ext uri="{FF2B5EF4-FFF2-40B4-BE49-F238E27FC236}">
                <a16:creationId xmlns:a16="http://schemas.microsoft.com/office/drawing/2014/main" id="{F30AFB73-5633-4BEE-8D18-C766797A923E}"/>
              </a:ext>
            </a:extLst>
          </p:cNvPr>
          <p:cNvPicPr>
            <a:picLocks noChangeAspect="1"/>
          </p:cNvPicPr>
          <p:nvPr/>
        </p:nvPicPr>
        <p:blipFill>
          <a:blip r:embed="rId2"/>
          <a:stretch>
            <a:fillRect/>
          </a:stretch>
        </p:blipFill>
        <p:spPr>
          <a:xfrm>
            <a:off x="7975600" y="1219199"/>
            <a:ext cx="3833255" cy="4560591"/>
          </a:xfrm>
          <a:prstGeom prst="rect">
            <a:avLst/>
          </a:prstGeom>
        </p:spPr>
      </p:pic>
    </p:spTree>
    <p:extLst>
      <p:ext uri="{BB962C8B-B14F-4D97-AF65-F5344CB8AC3E}">
        <p14:creationId xmlns:p14="http://schemas.microsoft.com/office/powerpoint/2010/main" val="348227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51755A7B-D60B-4763-200B-BE79A3DE291B}"/>
              </a:ext>
            </a:extLst>
          </p:cNvPr>
          <p:cNvSpPr/>
          <p:nvPr/>
        </p:nvSpPr>
        <p:spPr>
          <a:xfrm>
            <a:off x="166255" y="1607126"/>
            <a:ext cx="4419600" cy="51602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DO"/>
          </a:p>
        </p:txBody>
      </p:sp>
      <p:pic>
        <p:nvPicPr>
          <p:cNvPr id="1028" name="Picture 4" descr="Thycotic Integrations Center | SQL Server Account">
            <a:extLst>
              <a:ext uri="{FF2B5EF4-FFF2-40B4-BE49-F238E27FC236}">
                <a16:creationId xmlns:a16="http://schemas.microsoft.com/office/drawing/2014/main" id="{28B5A89E-6B44-4A0C-9099-22AEAE7EC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535" y="90616"/>
            <a:ext cx="5132173" cy="13071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C1DE0958-614E-4C95-9462-9BC82D7A3143}"/>
              </a:ext>
            </a:extLst>
          </p:cNvPr>
          <p:cNvSpPr txBox="1"/>
          <p:nvPr/>
        </p:nvSpPr>
        <p:spPr>
          <a:xfrm>
            <a:off x="4783781" y="1442849"/>
            <a:ext cx="6862119" cy="5324535"/>
          </a:xfrm>
          <a:prstGeom prst="rect">
            <a:avLst/>
          </a:prstGeom>
          <a:noFill/>
        </p:spPr>
        <p:txBody>
          <a:bodyPr wrap="square">
            <a:spAutoFit/>
          </a:bodyPr>
          <a:lstStyle/>
          <a:p>
            <a:r>
              <a:rPr lang="es-ES" sz="1000" dirty="0"/>
              <a:t>BASE DE DATOS: </a:t>
            </a:r>
            <a:r>
              <a:rPr lang="es-ES" sz="1000" b="1" dirty="0">
                <a:highlight>
                  <a:srgbClr val="FFFF00"/>
                </a:highlight>
              </a:rPr>
              <a:t>COOPERATIVANOMBRE_X</a:t>
            </a:r>
          </a:p>
          <a:p>
            <a:r>
              <a:rPr lang="es-ES" sz="1000" dirty="0"/>
              <a:t>puede ser una abreviatura: </a:t>
            </a:r>
            <a:r>
              <a:rPr lang="es-ES" sz="1000" dirty="0">
                <a:highlight>
                  <a:srgbClr val="FFFF00"/>
                </a:highlight>
              </a:rPr>
              <a:t>COOPERATIVANOMBRE</a:t>
            </a:r>
            <a:r>
              <a:rPr lang="es-ES" sz="1000" dirty="0"/>
              <a:t>_X</a:t>
            </a:r>
          </a:p>
          <a:p>
            <a:r>
              <a:rPr lang="es-ES" sz="1000" dirty="0"/>
              <a:t>tienes que buscar en el documento cuales son las entidades, y los datos de esas entidades:</a:t>
            </a:r>
          </a:p>
          <a:p>
            <a:endParaRPr lang="es-ES" sz="1000" dirty="0"/>
          </a:p>
          <a:p>
            <a:r>
              <a:rPr lang="es-ES" sz="1000" dirty="0"/>
              <a:t>por ejemplo: </a:t>
            </a:r>
          </a:p>
          <a:p>
            <a:endParaRPr lang="es-ES" sz="1000" dirty="0"/>
          </a:p>
          <a:p>
            <a:r>
              <a:rPr lang="es-ES" sz="1000" dirty="0"/>
              <a:t>entidad </a:t>
            </a:r>
            <a:r>
              <a:rPr lang="es-ES" sz="1000" b="1" dirty="0">
                <a:solidFill>
                  <a:srgbClr val="00B050"/>
                </a:solidFill>
              </a:rPr>
              <a:t>Socio</a:t>
            </a:r>
            <a:r>
              <a:rPr lang="es-ES" sz="1000" dirty="0"/>
              <a:t>:</a:t>
            </a:r>
          </a:p>
          <a:p>
            <a:r>
              <a:rPr lang="es-ES" sz="1000" dirty="0"/>
              <a:t>con las propiedades o atributos: </a:t>
            </a:r>
          </a:p>
          <a:p>
            <a:endParaRPr lang="es-ES" sz="1000" b="1" dirty="0"/>
          </a:p>
          <a:p>
            <a:r>
              <a:rPr lang="es-ES" sz="1000" b="1" dirty="0"/>
              <a:t># de socio</a:t>
            </a:r>
          </a:p>
          <a:p>
            <a:r>
              <a:rPr lang="es-ES" sz="1000" b="1" dirty="0"/>
              <a:t>nombre</a:t>
            </a:r>
          </a:p>
          <a:p>
            <a:r>
              <a:rPr lang="es-ES" sz="1000" b="1" dirty="0"/>
              <a:t>apellido</a:t>
            </a:r>
          </a:p>
          <a:p>
            <a:r>
              <a:rPr lang="es-ES" sz="1000" b="1" dirty="0"/>
              <a:t>fecha_nacimiento</a:t>
            </a:r>
          </a:p>
          <a:p>
            <a:r>
              <a:rPr lang="es-ES" sz="1000" b="1" dirty="0"/>
              <a:t>direccion</a:t>
            </a:r>
          </a:p>
          <a:p>
            <a:r>
              <a:rPr lang="es-ES" sz="1000" b="1" dirty="0"/>
              <a:t>lugar_de_trabajo</a:t>
            </a:r>
          </a:p>
          <a:p>
            <a:r>
              <a:rPr lang="es-ES" sz="1000" b="1" dirty="0"/>
              <a:t>telefono_de_trabajo</a:t>
            </a:r>
          </a:p>
          <a:p>
            <a:r>
              <a:rPr lang="es-ES" sz="1000" b="1" dirty="0"/>
              <a:t>ciudad</a:t>
            </a:r>
          </a:p>
          <a:p>
            <a:r>
              <a:rPr lang="es-ES" sz="1000" b="1" dirty="0"/>
              <a:t>telefono_residencial</a:t>
            </a:r>
          </a:p>
          <a:p>
            <a:r>
              <a:rPr lang="es-ES" sz="1000" b="1" dirty="0"/>
              <a:t>telefono_movil</a:t>
            </a:r>
          </a:p>
          <a:p>
            <a:r>
              <a:rPr lang="es-ES" sz="1000" b="1" dirty="0"/>
              <a:t>correo_electronico</a:t>
            </a:r>
          </a:p>
          <a:p>
            <a:endParaRPr lang="es-ES" sz="1000" dirty="0"/>
          </a:p>
          <a:p>
            <a:r>
              <a:rPr lang="es-ES" sz="1000" dirty="0"/>
              <a:t>Luego otra entidad puede ser:</a:t>
            </a:r>
          </a:p>
          <a:p>
            <a:endParaRPr lang="es-ES" sz="1000" dirty="0"/>
          </a:p>
          <a:p>
            <a:r>
              <a:rPr lang="es-ES" sz="1000" dirty="0"/>
              <a:t>solicitud de ingreso con los datos :</a:t>
            </a:r>
            <a:r>
              <a:rPr lang="es-ES" sz="1000" b="1" dirty="0">
                <a:solidFill>
                  <a:srgbClr val="00B050"/>
                </a:solidFill>
              </a:rPr>
              <a:t> Tipo de Ahorro:</a:t>
            </a:r>
          </a:p>
          <a:p>
            <a:r>
              <a:rPr lang="es-ES" sz="1000" b="1" dirty="0"/>
              <a:t>nuevo socio</a:t>
            </a:r>
          </a:p>
          <a:p>
            <a:r>
              <a:rPr lang="es-ES" sz="1000" b="1" dirty="0"/>
              <a:t>aportaciones</a:t>
            </a:r>
          </a:p>
          <a:p>
            <a:r>
              <a:rPr lang="es-ES" sz="1000" b="1" dirty="0"/>
              <a:t>inversion</a:t>
            </a:r>
          </a:p>
          <a:p>
            <a:r>
              <a:rPr lang="es-ES" sz="1000" b="1" dirty="0"/>
              <a:t>navicoop</a:t>
            </a:r>
          </a:p>
          <a:p>
            <a:r>
              <a:rPr lang="es-ES" sz="1000" b="1" dirty="0"/>
              <a:t>turicoop</a:t>
            </a:r>
          </a:p>
          <a:p>
            <a:r>
              <a:rPr lang="es-ES" sz="1000" b="1" dirty="0"/>
              <a:t>ahorro funerio</a:t>
            </a:r>
          </a:p>
          <a:p>
            <a:endParaRPr lang="es-ES" sz="1000" dirty="0"/>
          </a:p>
          <a:p>
            <a:r>
              <a:rPr lang="es-ES" sz="1000" dirty="0"/>
              <a:t>con estos datos ahora puedes comenzar a crear un modelo de dato, ya que tienes que crear varias tablas de estas</a:t>
            </a:r>
          </a:p>
          <a:p>
            <a:r>
              <a:rPr lang="es-ES" sz="1000" dirty="0"/>
              <a:t>creando una correcta normalizacion y una base de datos relacional basica.</a:t>
            </a:r>
          </a:p>
        </p:txBody>
      </p:sp>
      <p:sp>
        <p:nvSpPr>
          <p:cNvPr id="12" name="CuadroTexto 11">
            <a:extLst>
              <a:ext uri="{FF2B5EF4-FFF2-40B4-BE49-F238E27FC236}">
                <a16:creationId xmlns:a16="http://schemas.microsoft.com/office/drawing/2014/main" id="{D4B79FC5-DDC9-724C-644B-EF5346B91D56}"/>
              </a:ext>
            </a:extLst>
          </p:cNvPr>
          <p:cNvSpPr txBox="1"/>
          <p:nvPr/>
        </p:nvSpPr>
        <p:spPr>
          <a:xfrm>
            <a:off x="546100" y="1751425"/>
            <a:ext cx="3679536" cy="4832092"/>
          </a:xfrm>
          <a:prstGeom prst="rect">
            <a:avLst/>
          </a:prstGeom>
          <a:noFill/>
        </p:spPr>
        <p:txBody>
          <a:bodyPr wrap="square" rtlCol="0">
            <a:spAutoFit/>
          </a:bodyPr>
          <a:lstStyle/>
          <a:p>
            <a:pPr algn="ctr"/>
            <a:r>
              <a:rPr lang="es-DO" sz="2800" b="1" dirty="0">
                <a:solidFill>
                  <a:schemeClr val="bg1"/>
                </a:solidFill>
              </a:rPr>
              <a:t>Aquí existe un Formulario con Informacion Confidencial, el documento es un caso real, Se han omitido algunos datos y algunos nombre por cuestiones legales, y se ha ocultado el documento en  si.</a:t>
            </a:r>
          </a:p>
        </p:txBody>
      </p:sp>
    </p:spTree>
    <p:extLst>
      <p:ext uri="{BB962C8B-B14F-4D97-AF65-F5344CB8AC3E}">
        <p14:creationId xmlns:p14="http://schemas.microsoft.com/office/powerpoint/2010/main" val="3508298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AF4C05A-71ED-4460-8674-AADB544BB265}"/>
              </a:ext>
            </a:extLst>
          </p:cNvPr>
          <p:cNvSpPr txBox="1"/>
          <p:nvPr/>
        </p:nvSpPr>
        <p:spPr>
          <a:xfrm>
            <a:off x="215253" y="339123"/>
            <a:ext cx="6890197" cy="2123658"/>
          </a:xfrm>
          <a:prstGeom prst="rect">
            <a:avLst/>
          </a:prstGeom>
          <a:noFill/>
        </p:spPr>
        <p:txBody>
          <a:bodyPr wrap="square">
            <a:spAutoFit/>
          </a:bodyPr>
          <a:lstStyle/>
          <a:p>
            <a:r>
              <a:rPr lang="es-ES" sz="1100" dirty="0">
                <a:solidFill>
                  <a:srgbClr val="008000"/>
                </a:solidFill>
                <a:latin typeface="Consolas" panose="020B0609020204030204" pitchFamily="49" charset="0"/>
              </a:rPr>
              <a:t>--REGION DEL ESTE:</a:t>
            </a:r>
            <a:endParaRPr lang="es-E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'Santo Domingo DN'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'Santo Domingo Oeste'</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'Santo Domingo Este'</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'Santo Domingo Norte'</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'San Pedro de Macorós'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'La Romana'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'Salva león de Higuey'</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'Punta Cana'</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'El Seibo'</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'Hato Mayor'</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1</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50E2CC6B-0941-46B6-9D03-20AB2FFD34F3}"/>
              </a:ext>
            </a:extLst>
          </p:cNvPr>
          <p:cNvPicPr>
            <a:picLocks noChangeAspect="1"/>
          </p:cNvPicPr>
          <p:nvPr/>
        </p:nvPicPr>
        <p:blipFill>
          <a:blip r:embed="rId2"/>
          <a:stretch>
            <a:fillRect/>
          </a:stretch>
        </p:blipFill>
        <p:spPr>
          <a:xfrm>
            <a:off x="7933776" y="339123"/>
            <a:ext cx="4140720" cy="4762414"/>
          </a:xfrm>
          <a:prstGeom prst="rect">
            <a:avLst/>
          </a:prstGeom>
        </p:spPr>
      </p:pic>
      <p:sp>
        <p:nvSpPr>
          <p:cNvPr id="6" name="CuadroTexto 5">
            <a:extLst>
              <a:ext uri="{FF2B5EF4-FFF2-40B4-BE49-F238E27FC236}">
                <a16:creationId xmlns:a16="http://schemas.microsoft.com/office/drawing/2014/main" id="{8F2E2B88-8DFD-4E64-B334-F1ABB44B7550}"/>
              </a:ext>
            </a:extLst>
          </p:cNvPr>
          <p:cNvSpPr txBox="1"/>
          <p:nvPr/>
        </p:nvSpPr>
        <p:spPr>
          <a:xfrm>
            <a:off x="202151" y="3010225"/>
            <a:ext cx="7565165" cy="1384995"/>
          </a:xfrm>
          <a:prstGeom prst="rect">
            <a:avLst/>
          </a:prstGeom>
          <a:noFill/>
        </p:spPr>
        <p:txBody>
          <a:bodyPr wrap="square">
            <a:spAutoFit/>
          </a:bodyPr>
          <a:lstStyle/>
          <a:p>
            <a:r>
              <a:rPr lang="es-ES" sz="1200" dirty="0">
                <a:solidFill>
                  <a:srgbClr val="008000"/>
                </a:solidFill>
                <a:latin typeface="Consolas" panose="020B0609020204030204" pitchFamily="49" charset="0"/>
              </a:rPr>
              <a:t>--REGION DE NUEVA INGLATERRA:</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'Maine'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'Nuevo Hampshire'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'Vermont'</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'Massachusetts'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'Connecticut'</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'Rhode Island'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6</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p>
        </p:txBody>
      </p:sp>
      <p:sp>
        <p:nvSpPr>
          <p:cNvPr id="7" name="CuadroTexto 6">
            <a:extLst>
              <a:ext uri="{FF2B5EF4-FFF2-40B4-BE49-F238E27FC236}">
                <a16:creationId xmlns:a16="http://schemas.microsoft.com/office/drawing/2014/main" id="{1EAC1C0B-25E7-4075-A0E9-E1B5CED87337}"/>
              </a:ext>
            </a:extLst>
          </p:cNvPr>
          <p:cNvSpPr txBox="1"/>
          <p:nvPr/>
        </p:nvSpPr>
        <p:spPr>
          <a:xfrm>
            <a:off x="197475" y="4748477"/>
            <a:ext cx="7322138" cy="830997"/>
          </a:xfrm>
          <a:prstGeom prst="rect">
            <a:avLst/>
          </a:prstGeom>
          <a:noFill/>
        </p:spPr>
        <p:txBody>
          <a:bodyPr wrap="square">
            <a:spAutoFit/>
          </a:bodyPr>
          <a:lstStyle/>
          <a:p>
            <a:r>
              <a:rPr lang="es-ES" sz="1200" dirty="0">
                <a:solidFill>
                  <a:srgbClr val="008000"/>
                </a:solidFill>
                <a:latin typeface="Consolas" panose="020B0609020204030204" pitchFamily="49" charset="0"/>
              </a:rPr>
              <a:t>--REGION DE ATLANTICO MEDIO:</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'Nueva York'</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7</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'Pensilvania'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7</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'Nueva Jersey'</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7</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93584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3F53F57-120D-4510-B9D9-8106B41111B5}"/>
              </a:ext>
            </a:extLst>
          </p:cNvPr>
          <p:cNvSpPr txBox="1"/>
          <p:nvPr/>
        </p:nvSpPr>
        <p:spPr>
          <a:xfrm>
            <a:off x="262781" y="198003"/>
            <a:ext cx="8103551" cy="1938992"/>
          </a:xfrm>
          <a:prstGeom prst="rect">
            <a:avLst/>
          </a:prstGeom>
          <a:noFill/>
        </p:spPr>
        <p:txBody>
          <a:bodyPr wrap="square">
            <a:spAutoFit/>
          </a:bodyPr>
          <a:lstStyle/>
          <a:p>
            <a:r>
              <a:rPr lang="es-ES" sz="1200" dirty="0">
                <a:solidFill>
                  <a:srgbClr val="008000"/>
                </a:solidFill>
                <a:latin typeface="Consolas" panose="020B0609020204030204" pitchFamily="49" charset="0"/>
              </a:rPr>
              <a:t>----REGION DE ATLANTICO SUR:</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'Maine'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'Maryland'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'Delaware'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'Virginia Occidental'</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'Virginia'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'Carolina del Norte'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'Carolina del Sur,'</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'Georgia'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'Florida'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8</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p>
        </p:txBody>
      </p:sp>
      <p:sp>
        <p:nvSpPr>
          <p:cNvPr id="7" name="CuadroTexto 6">
            <a:extLst>
              <a:ext uri="{FF2B5EF4-FFF2-40B4-BE49-F238E27FC236}">
                <a16:creationId xmlns:a16="http://schemas.microsoft.com/office/drawing/2014/main" id="{7E9DE504-DA18-4274-97DD-BCE715308D76}"/>
              </a:ext>
            </a:extLst>
          </p:cNvPr>
          <p:cNvSpPr txBox="1"/>
          <p:nvPr/>
        </p:nvSpPr>
        <p:spPr>
          <a:xfrm>
            <a:off x="262781" y="2331870"/>
            <a:ext cx="6941324" cy="1200329"/>
          </a:xfrm>
          <a:prstGeom prst="rect">
            <a:avLst/>
          </a:prstGeom>
          <a:noFill/>
        </p:spPr>
        <p:txBody>
          <a:bodyPr wrap="square">
            <a:spAutoFit/>
          </a:bodyPr>
          <a:lstStyle/>
          <a:p>
            <a:r>
              <a:rPr lang="es-ES" sz="1200" dirty="0">
                <a:solidFill>
                  <a:srgbClr val="008000"/>
                </a:solidFill>
                <a:latin typeface="Consolas" panose="020B0609020204030204" pitchFamily="49" charset="0"/>
              </a:rPr>
              <a:t>---CENTRO NORTE ORIENTAL</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'Michigan,'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'Wisconsin'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'Illinois'</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'Indiana'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'Ohio'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9</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p:txBody>
      </p:sp>
      <p:sp>
        <p:nvSpPr>
          <p:cNvPr id="9" name="CuadroTexto 8">
            <a:extLst>
              <a:ext uri="{FF2B5EF4-FFF2-40B4-BE49-F238E27FC236}">
                <a16:creationId xmlns:a16="http://schemas.microsoft.com/office/drawing/2014/main" id="{9E7B7572-1E7B-4869-AE25-959CD5477447}"/>
              </a:ext>
            </a:extLst>
          </p:cNvPr>
          <p:cNvSpPr txBox="1"/>
          <p:nvPr/>
        </p:nvSpPr>
        <p:spPr>
          <a:xfrm>
            <a:off x="262781" y="3698617"/>
            <a:ext cx="7172061" cy="1015663"/>
          </a:xfrm>
          <a:prstGeom prst="rect">
            <a:avLst/>
          </a:prstGeom>
          <a:noFill/>
        </p:spPr>
        <p:txBody>
          <a:bodyPr wrap="square">
            <a:spAutoFit/>
          </a:bodyPr>
          <a:lstStyle/>
          <a:p>
            <a:r>
              <a:rPr lang="es-ES" sz="1200" dirty="0">
                <a:solidFill>
                  <a:srgbClr val="008000"/>
                </a:solidFill>
                <a:latin typeface="Consolas" panose="020B0609020204030204" pitchFamily="49" charset="0"/>
              </a:rPr>
              <a:t>--CENTRO SUR ORIENTAL</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'Kentucky,'</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'Tennessee'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'Alabama'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ciudad</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nombre_ciudad</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id_region</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id_pais</a:t>
            </a:r>
            <a:r>
              <a:rPr lang="es-ES" sz="1200" dirty="0">
                <a:solidFill>
                  <a:srgbClr val="808080"/>
                </a:solidFill>
                <a:latin typeface="Consolas" panose="020B0609020204030204" pitchFamily="49" charset="0"/>
              </a:rPr>
              <a:t>)</a:t>
            </a:r>
            <a:r>
              <a:rPr lang="es-ES" sz="1200" dirty="0">
                <a:solidFill>
                  <a:srgbClr val="0000FF"/>
                </a:solidFill>
                <a:latin typeface="Consolas" panose="020B0609020204030204" pitchFamily="49" charset="0"/>
              </a:rPr>
              <a:t>VALUES</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'Misisipi'</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p:txBody>
      </p:sp>
      <p:sp>
        <p:nvSpPr>
          <p:cNvPr id="11" name="CuadroTexto 10">
            <a:extLst>
              <a:ext uri="{FF2B5EF4-FFF2-40B4-BE49-F238E27FC236}">
                <a16:creationId xmlns:a16="http://schemas.microsoft.com/office/drawing/2014/main" id="{BDE212DB-B97B-47EE-99CC-7716C0EB4947}"/>
              </a:ext>
            </a:extLst>
          </p:cNvPr>
          <p:cNvSpPr txBox="1"/>
          <p:nvPr/>
        </p:nvSpPr>
        <p:spPr>
          <a:xfrm>
            <a:off x="262781" y="4807850"/>
            <a:ext cx="7086603" cy="1446550"/>
          </a:xfrm>
          <a:prstGeom prst="rect">
            <a:avLst/>
          </a:prstGeom>
          <a:noFill/>
        </p:spPr>
        <p:txBody>
          <a:bodyPr wrap="square">
            <a:spAutoFit/>
          </a:bodyPr>
          <a:lstStyle/>
          <a:p>
            <a:endParaRPr lang="es-ES" sz="1100" dirty="0">
              <a:solidFill>
                <a:srgbClr val="000000"/>
              </a:solidFill>
              <a:latin typeface="Consolas" panose="020B0609020204030204" pitchFamily="49" charset="0"/>
            </a:endParaRPr>
          </a:p>
          <a:p>
            <a:r>
              <a:rPr lang="es-ES" sz="1100" dirty="0">
                <a:solidFill>
                  <a:srgbClr val="008000"/>
                </a:solidFill>
                <a:latin typeface="Consolas" panose="020B0609020204030204" pitchFamily="49" charset="0"/>
              </a:rPr>
              <a:t>--CIUDADES DE PAISES COMO ESPAÑA, USA, FRANCIA:</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'Nueva York'</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4</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6</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'Maryland'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5</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6</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'Massachusetts'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6</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6</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'CACERES'</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7</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8</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'LEON'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8</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8</a:t>
            </a:r>
            <a:r>
              <a:rPr lang="es-ES" sz="1100" dirty="0">
                <a:solidFill>
                  <a:srgbClr val="808080"/>
                </a:solidFill>
                <a:latin typeface="Consolas" panose="020B0609020204030204" pitchFamily="49" charset="0"/>
              </a:rPr>
              <a:t>);</a:t>
            </a:r>
            <a:endParaRPr lang="es-E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INSERT</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INTO</a:t>
            </a:r>
            <a:r>
              <a:rPr lang="es-ES" sz="1100" dirty="0">
                <a:solidFill>
                  <a:srgbClr val="000000"/>
                </a:solidFill>
                <a:latin typeface="Consolas" panose="020B0609020204030204" pitchFamily="49" charset="0"/>
              </a:rPr>
              <a:t> ciudad</a:t>
            </a:r>
            <a:r>
              <a:rPr lang="es-ES" sz="1100" dirty="0">
                <a:solidFill>
                  <a:srgbClr val="0000FF"/>
                </a:solidFill>
                <a:latin typeface="Consolas" panose="020B0609020204030204" pitchFamily="49" charset="0"/>
              </a:rPr>
              <a:t> </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nombre_ciudad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id_region</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id_pais</a:t>
            </a:r>
            <a:r>
              <a:rPr lang="es-ES" sz="1100" dirty="0">
                <a:solidFill>
                  <a:srgbClr val="808080"/>
                </a:solidFill>
                <a:latin typeface="Consolas" panose="020B0609020204030204" pitchFamily="49" charset="0"/>
              </a:rPr>
              <a:t>)</a:t>
            </a:r>
            <a:r>
              <a:rPr lang="es-ES" sz="1100" dirty="0">
                <a:solidFill>
                  <a:srgbClr val="0000FF"/>
                </a:solidFill>
                <a:latin typeface="Consolas" panose="020B0609020204030204" pitchFamily="49" charset="0"/>
              </a:rPr>
              <a:t>VALUES</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'MADRID'</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9</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8</a:t>
            </a:r>
            <a:r>
              <a:rPr lang="es-ES" sz="1100" dirty="0">
                <a:solidFill>
                  <a:srgbClr val="808080"/>
                </a:solidFill>
                <a:latin typeface="Consolas" panose="020B0609020204030204" pitchFamily="49" charset="0"/>
              </a:rPr>
              <a:t>);</a:t>
            </a:r>
            <a:endParaRPr lang="es-ES" sz="1100" dirty="0"/>
          </a:p>
        </p:txBody>
      </p:sp>
      <p:pic>
        <p:nvPicPr>
          <p:cNvPr id="13" name="Imagen 12">
            <a:extLst>
              <a:ext uri="{FF2B5EF4-FFF2-40B4-BE49-F238E27FC236}">
                <a16:creationId xmlns:a16="http://schemas.microsoft.com/office/drawing/2014/main" id="{4C528861-D778-4E0E-B865-6FFC98552E93}"/>
              </a:ext>
            </a:extLst>
          </p:cNvPr>
          <p:cNvPicPr>
            <a:picLocks noChangeAspect="1"/>
          </p:cNvPicPr>
          <p:nvPr/>
        </p:nvPicPr>
        <p:blipFill>
          <a:blip r:embed="rId2"/>
          <a:stretch>
            <a:fillRect/>
          </a:stretch>
        </p:blipFill>
        <p:spPr>
          <a:xfrm>
            <a:off x="8146546" y="906461"/>
            <a:ext cx="3333750" cy="4162425"/>
          </a:xfrm>
          <a:prstGeom prst="rect">
            <a:avLst/>
          </a:prstGeom>
        </p:spPr>
      </p:pic>
    </p:spTree>
    <p:extLst>
      <p:ext uri="{BB962C8B-B14F-4D97-AF65-F5344CB8AC3E}">
        <p14:creationId xmlns:p14="http://schemas.microsoft.com/office/powerpoint/2010/main" val="3646043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60CEB83-5E88-FF00-8ADC-AA5268AB6F0E}"/>
              </a:ext>
            </a:extLst>
          </p:cNvPr>
          <p:cNvSpPr txBox="1"/>
          <p:nvPr/>
        </p:nvSpPr>
        <p:spPr>
          <a:xfrm>
            <a:off x="304799" y="612844"/>
            <a:ext cx="8257310" cy="5632311"/>
          </a:xfrm>
          <a:prstGeom prst="rect">
            <a:avLst/>
          </a:prstGeom>
          <a:noFill/>
        </p:spPr>
        <p:txBody>
          <a:bodyPr wrap="square">
            <a:spAutoFit/>
          </a:bodyPr>
          <a:lstStyle/>
          <a:p>
            <a:endParaRPr lang="es-DO" sz="1800" dirty="0">
              <a:solidFill>
                <a:srgbClr val="000000"/>
              </a:solidFill>
              <a:latin typeface="Consolas" panose="020B0609020204030204" pitchFamily="49" charset="0"/>
            </a:endParaRPr>
          </a:p>
          <a:p>
            <a:r>
              <a:rPr lang="es-DO" sz="1800" dirty="0">
                <a:solidFill>
                  <a:srgbClr val="008000"/>
                </a:solidFill>
                <a:latin typeface="Consolas" panose="020B0609020204030204" pitchFamily="49" charset="0"/>
              </a:rPr>
              <a:t>--Insertamos algunos registros:</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'Republica Dominicana'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'Puerto Rico'</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'Colombia'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'Cuba'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'Jamaica'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pt-BR" sz="1800" dirty="0">
                <a:solidFill>
                  <a:srgbClr val="0000FF"/>
                </a:solidFill>
                <a:latin typeface="Consolas" panose="020B0609020204030204" pitchFamily="49" charset="0"/>
              </a:rPr>
              <a:t>INSERT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into</a:t>
            </a:r>
            <a:r>
              <a:rPr lang="pt-BR" sz="1800" dirty="0">
                <a:solidFill>
                  <a:srgbClr val="000000"/>
                </a:solidFill>
                <a:latin typeface="Consolas" panose="020B0609020204030204" pitchFamily="49" charset="0"/>
              </a:rPr>
              <a:t> PAIS</a:t>
            </a:r>
            <a:r>
              <a:rPr lang="pt-BR" sz="1800" dirty="0">
                <a:solidFill>
                  <a:srgbClr val="0000FF"/>
                </a:solidFill>
                <a:latin typeface="Consolas" panose="020B0609020204030204" pitchFamily="49" charset="0"/>
              </a:rPr>
              <a:t> </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nombre_pais</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VALUES </a:t>
            </a:r>
            <a:r>
              <a:rPr lang="pt-BR" sz="1800" dirty="0">
                <a:solidFill>
                  <a:srgbClr val="808080"/>
                </a:solidFill>
                <a:latin typeface="Consolas" panose="020B0609020204030204" pitchFamily="49" charset="0"/>
              </a:rPr>
              <a:t>(</a:t>
            </a:r>
            <a:r>
              <a:rPr lang="pt-BR" sz="1800" dirty="0">
                <a:solidFill>
                  <a:srgbClr val="FF0000"/>
                </a:solidFill>
                <a:latin typeface="Consolas" panose="020B0609020204030204" pitchFamily="49" charset="0"/>
              </a:rPr>
              <a:t>'Estados Unidos'</a:t>
            </a:r>
            <a:r>
              <a:rPr lang="pt-BR" sz="1800" dirty="0">
                <a:solidFill>
                  <a:srgbClr val="808080"/>
                </a:solidFill>
                <a:latin typeface="Consolas" panose="020B0609020204030204" pitchFamily="49" charset="0"/>
              </a:rPr>
              <a:t>)</a:t>
            </a:r>
            <a:endParaRPr lang="pt-BR"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'Canada'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'España'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'Japon'</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'Argentina'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INSERT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into</a:t>
            </a:r>
            <a:r>
              <a:rPr lang="es-DO" sz="1800" dirty="0">
                <a:solidFill>
                  <a:srgbClr val="000000"/>
                </a:solidFill>
                <a:latin typeface="Consolas" panose="020B0609020204030204" pitchFamily="49" charset="0"/>
              </a:rPr>
              <a:t> PAIS</a:t>
            </a:r>
            <a:r>
              <a:rPr lang="es-DO" sz="1800" dirty="0">
                <a:solidFill>
                  <a:srgbClr val="0000FF"/>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VALUES </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'Venezuela'</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'Francia'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'Roma'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'Italia'</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'China Oriental'</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'Peru'</a:t>
            </a:r>
            <a:r>
              <a:rPr lang="fr-FR" sz="1800" dirty="0">
                <a:solidFill>
                  <a:srgbClr val="808080"/>
                </a:solidFill>
                <a:latin typeface="Consolas" panose="020B0609020204030204" pitchFamily="49" charset="0"/>
              </a:rPr>
              <a:t>)</a:t>
            </a:r>
            <a:endParaRPr lang="fr-FR" sz="1800" dirty="0">
              <a:solidFill>
                <a:srgbClr val="000000"/>
              </a:solidFill>
              <a:latin typeface="Consolas" panose="020B0609020204030204" pitchFamily="49" charset="0"/>
            </a:endParaRPr>
          </a:p>
          <a:p>
            <a:r>
              <a:rPr lang="fr-FR" sz="1800" dirty="0">
                <a:solidFill>
                  <a:srgbClr val="0000FF"/>
                </a:solidFill>
                <a:latin typeface="Consolas" panose="020B0609020204030204" pitchFamily="49" charset="0"/>
              </a:rPr>
              <a:t>INSERT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into</a:t>
            </a:r>
            <a:r>
              <a:rPr lang="fr-FR" sz="1800" dirty="0">
                <a:solidFill>
                  <a:srgbClr val="000000"/>
                </a:solidFill>
                <a:latin typeface="Consolas" panose="020B0609020204030204" pitchFamily="49" charset="0"/>
              </a:rPr>
              <a:t> PAIS</a:t>
            </a:r>
            <a:r>
              <a:rPr lang="fr-FR" sz="1800" dirty="0">
                <a:solidFill>
                  <a:srgbClr val="0000FF"/>
                </a:solidFill>
                <a:latin typeface="Consolas" panose="020B0609020204030204" pitchFamily="49" charset="0"/>
              </a:rPr>
              <a:t> </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nombre_pais</a:t>
            </a:r>
            <a:r>
              <a:rPr lang="fr-FR" sz="1800" dirty="0">
                <a:solidFill>
                  <a:srgbClr val="808080"/>
                </a:solidFill>
                <a:latin typeface="Consolas" panose="020B0609020204030204" pitchFamily="49" charset="0"/>
              </a:rPr>
              <a:t>)</a:t>
            </a:r>
            <a:r>
              <a:rPr lang="fr-FR" sz="1800" dirty="0">
                <a:solidFill>
                  <a:srgbClr val="000000"/>
                </a:solidFill>
                <a:latin typeface="Consolas" panose="020B0609020204030204" pitchFamily="49" charset="0"/>
              </a:rPr>
              <a:t> </a:t>
            </a:r>
            <a:r>
              <a:rPr lang="fr-FR" sz="1800" dirty="0">
                <a:solidFill>
                  <a:srgbClr val="0000FF"/>
                </a:solidFill>
                <a:latin typeface="Consolas" panose="020B0609020204030204" pitchFamily="49" charset="0"/>
              </a:rPr>
              <a:t>VALUES </a:t>
            </a:r>
            <a:r>
              <a:rPr lang="fr-FR" sz="1800" dirty="0">
                <a:solidFill>
                  <a:srgbClr val="808080"/>
                </a:solidFill>
                <a:latin typeface="Consolas" panose="020B0609020204030204" pitchFamily="49" charset="0"/>
              </a:rPr>
              <a:t>(</a:t>
            </a:r>
            <a:r>
              <a:rPr lang="fr-FR" sz="1800" dirty="0">
                <a:solidFill>
                  <a:srgbClr val="FF0000"/>
                </a:solidFill>
                <a:latin typeface="Consolas" panose="020B0609020204030204" pitchFamily="49" charset="0"/>
              </a:rPr>
              <a:t>'Haiti'</a:t>
            </a:r>
            <a:r>
              <a:rPr lang="fr-FR" sz="1800" dirty="0">
                <a:solidFill>
                  <a:srgbClr val="808080"/>
                </a:solidFill>
                <a:latin typeface="Consolas" panose="020B0609020204030204" pitchFamily="49" charset="0"/>
              </a:rPr>
              <a:t>)</a:t>
            </a:r>
            <a:endParaRPr lang="es-DO" dirty="0"/>
          </a:p>
        </p:txBody>
      </p:sp>
      <p:pic>
        <p:nvPicPr>
          <p:cNvPr id="5" name="Imagen 4">
            <a:extLst>
              <a:ext uri="{FF2B5EF4-FFF2-40B4-BE49-F238E27FC236}">
                <a16:creationId xmlns:a16="http://schemas.microsoft.com/office/drawing/2014/main" id="{45B208E6-CB68-EA08-2E7E-ED6940BD1988}"/>
              </a:ext>
            </a:extLst>
          </p:cNvPr>
          <p:cNvPicPr>
            <a:picLocks noChangeAspect="1"/>
          </p:cNvPicPr>
          <p:nvPr/>
        </p:nvPicPr>
        <p:blipFill>
          <a:blip r:embed="rId2"/>
          <a:stretch>
            <a:fillRect/>
          </a:stretch>
        </p:blipFill>
        <p:spPr>
          <a:xfrm>
            <a:off x="8562109" y="1015711"/>
            <a:ext cx="3096039" cy="5229444"/>
          </a:xfrm>
          <a:prstGeom prst="rect">
            <a:avLst/>
          </a:prstGeom>
        </p:spPr>
      </p:pic>
    </p:spTree>
    <p:extLst>
      <p:ext uri="{BB962C8B-B14F-4D97-AF65-F5344CB8AC3E}">
        <p14:creationId xmlns:p14="http://schemas.microsoft.com/office/powerpoint/2010/main" val="2118583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8A953EC-775F-4FFA-ADBD-BDEBF7D70B02}"/>
              </a:ext>
            </a:extLst>
          </p:cNvPr>
          <p:cNvSpPr txBox="1"/>
          <p:nvPr/>
        </p:nvSpPr>
        <p:spPr>
          <a:xfrm>
            <a:off x="198869" y="727381"/>
            <a:ext cx="6714679" cy="369332"/>
          </a:xfrm>
          <a:prstGeom prst="rect">
            <a:avLst/>
          </a:prstGeom>
          <a:noFill/>
        </p:spPr>
        <p:txBody>
          <a:bodyPr wrap="square">
            <a:spAutoFit/>
          </a:bodyPr>
          <a:lstStyle/>
          <a:p>
            <a:r>
              <a:rPr lang="es-ES" sz="1800" dirty="0">
                <a:solidFill>
                  <a:srgbClr val="000000"/>
                </a:solidFill>
                <a:latin typeface="Consolas" panose="020B0609020204030204" pitchFamily="49" charset="0"/>
              </a:rPr>
              <a:t> </a:t>
            </a:r>
            <a:r>
              <a:rPr lang="es-ES" sz="1800" dirty="0">
                <a:solidFill>
                  <a:srgbClr val="008000"/>
                </a:solidFill>
                <a:latin typeface="Consolas" panose="020B0609020204030204" pitchFamily="49" charset="0"/>
              </a:rPr>
              <a:t>--Insertamos algunos registros a la tabla SOCIO:</a:t>
            </a:r>
            <a:endParaRPr lang="es-ES" dirty="0"/>
          </a:p>
        </p:txBody>
      </p:sp>
      <p:sp>
        <p:nvSpPr>
          <p:cNvPr id="6" name="CuadroTexto 5">
            <a:extLst>
              <a:ext uri="{FF2B5EF4-FFF2-40B4-BE49-F238E27FC236}">
                <a16:creationId xmlns:a16="http://schemas.microsoft.com/office/drawing/2014/main" id="{27B777F3-C38B-4918-B1DB-675912E9359C}"/>
              </a:ext>
            </a:extLst>
          </p:cNvPr>
          <p:cNvSpPr txBox="1"/>
          <p:nvPr/>
        </p:nvSpPr>
        <p:spPr>
          <a:xfrm>
            <a:off x="198869" y="1228397"/>
            <a:ext cx="11637057" cy="4401205"/>
          </a:xfrm>
          <a:prstGeom prst="rect">
            <a:avLst/>
          </a:prstGeom>
          <a:noFill/>
        </p:spPr>
        <p:txBody>
          <a:bodyPr wrap="square">
            <a:spAutoFit/>
          </a:bodyPr>
          <a:lstStyle/>
          <a:p>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'ENMANUEL'</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'BREA'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'C/JUAN SALVADOR # 35, STO.DGO. ESTE'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'ADVISERTECNOLOGY'</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'809-111-1444'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'e.brea@gmail.com'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'12-09-2019'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'JHON'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'FAMILIA'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'19-02-2002'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'C/DUARTE 145, STO.DGO. DN'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'BRAVO'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'809-444-3333'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'809-770-8080'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'829-850-9852'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'j.familia@gmail.com'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'09-12-2020'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pt-BR" sz="800" dirty="0">
                <a:solidFill>
                  <a:srgbClr val="0000FF"/>
                </a:solidFill>
                <a:latin typeface="Consolas" panose="020B0609020204030204" pitchFamily="49" charset="0"/>
              </a:rPr>
              <a:t>INSERT</a:t>
            </a:r>
            <a:r>
              <a:rPr lang="pt-BR" sz="800" dirty="0">
                <a:solidFill>
                  <a:srgbClr val="000000"/>
                </a:solidFill>
                <a:latin typeface="Consolas" panose="020B0609020204030204" pitchFamily="49" charset="0"/>
              </a:rPr>
              <a:t> </a:t>
            </a:r>
            <a:r>
              <a:rPr lang="pt-BR" sz="800" dirty="0">
                <a:solidFill>
                  <a:srgbClr val="0000FF"/>
                </a:solidFill>
                <a:latin typeface="Consolas" panose="020B0609020204030204" pitchFamily="49" charset="0"/>
              </a:rPr>
              <a:t>INTO</a:t>
            </a:r>
            <a:r>
              <a:rPr lang="pt-BR" sz="800" dirty="0">
                <a:solidFill>
                  <a:srgbClr val="000000"/>
                </a:solidFill>
                <a:latin typeface="Consolas" panose="020B0609020204030204" pitchFamily="49" charset="0"/>
              </a:rPr>
              <a:t> SOCIO </a:t>
            </a:r>
            <a:r>
              <a:rPr lang="pt-BR" sz="800" dirty="0">
                <a:solidFill>
                  <a:srgbClr val="0000FF"/>
                </a:solidFill>
                <a:latin typeface="Consolas" panose="020B0609020204030204" pitchFamily="49" charset="0"/>
              </a:rPr>
              <a:t>VALUES</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'GERALD'</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'MARTINEZ'</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'10-10-1986'</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'C/H ESQUINA K ZONA INDUSTRIAL'</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'BANANERA RD'</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'809-222-2222'</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'3'</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'809-555-5555'</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'829-888-8888'</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'g.martinez@gmail.com'</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'12-09-2020'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endParaRPr lang="pt-BR"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'FRANCISCO'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'CONTRERAS'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'C/JUAN SALVADOR # 35, STO.DGO. ESTE'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'BOTELLAS DE FORMAS'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'809-111-3333'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'e.brea@gmail.com'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'JULIO'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'BERNIE'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'C/SAN RAFALE # 35, STO.DGO'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'TRANSPORTE RAPIDO RD'</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'809-111-5478'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'e.brea@gmail.com'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'MARITZA'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'ACOSTA'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'C/JUANA MENDEZ # 35 SAN JUAN'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'ROPAS DE PACAS S.A'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'809-111-9875'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'e.brea@gmail.com'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pt-BR" sz="800" dirty="0">
                <a:solidFill>
                  <a:srgbClr val="0000FF"/>
                </a:solidFill>
                <a:latin typeface="Consolas" panose="020B0609020204030204" pitchFamily="49" charset="0"/>
              </a:rPr>
              <a:t>INSERT</a:t>
            </a:r>
            <a:r>
              <a:rPr lang="pt-BR" sz="800" dirty="0">
                <a:solidFill>
                  <a:srgbClr val="000000"/>
                </a:solidFill>
                <a:latin typeface="Consolas" panose="020B0609020204030204" pitchFamily="49" charset="0"/>
              </a:rPr>
              <a:t> </a:t>
            </a:r>
            <a:r>
              <a:rPr lang="pt-BR" sz="800" dirty="0">
                <a:solidFill>
                  <a:srgbClr val="0000FF"/>
                </a:solidFill>
                <a:latin typeface="Consolas" panose="020B0609020204030204" pitchFamily="49" charset="0"/>
              </a:rPr>
              <a:t>INTO</a:t>
            </a:r>
            <a:r>
              <a:rPr lang="pt-BR" sz="800" dirty="0">
                <a:solidFill>
                  <a:srgbClr val="000000"/>
                </a:solidFill>
                <a:latin typeface="Consolas" panose="020B0609020204030204" pitchFamily="49" charset="0"/>
              </a:rPr>
              <a:t> SOCIO </a:t>
            </a:r>
            <a:r>
              <a:rPr lang="pt-BR" sz="800" dirty="0">
                <a:solidFill>
                  <a:srgbClr val="0000FF"/>
                </a:solidFill>
                <a:latin typeface="Consolas" panose="020B0609020204030204" pitchFamily="49" charset="0"/>
              </a:rPr>
              <a:t>VALUES</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'CARLOS'</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'JIMENEZ'</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'14-05-1986'</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'3'</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'C/1ERA BALAGUER # 88'</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'PERFUMES AFRODITA'</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'809-954-9874'</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'9'</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'809-540-0000'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'829-841-2011'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'C.JIMENEZ@gmail.com'</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'01-05-2021'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'2'</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endParaRPr lang="pt-BR"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'PEDRO'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'PEÑA'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'22-03-1996'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'C/DUARTE 145'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'EL JUMBO'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'809-444-3333'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'809-770-8080'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'829-850-9852'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'P.PENA@gmail.com'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'09-12-2020'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'MARINO'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'CRUZ'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'10-10-1986'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'C/JOSE CONTRERAS #55'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'EL NACIONAL'</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'809-222-2222'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'809-555-5555'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'829-888-8888'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'FERNANDO'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'VARGAS'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'13-05-1973'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'C/MANZANA QUINTA # 35'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'POPULAR'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'809-999-2222'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'F.VARGAS@gmail.com'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'12-09-2019'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'MARCIA'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'TERRERO'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'28-12-1999'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'C/AGUACATE RD, ESQUINA # 35'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'BHD-LEON'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'809-999-1444'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'M.TERRERO@gmail.com'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'11-05-2016'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'EDWARD'</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'RAMIREZ'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'16-05-2000'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'C/LOS GUINEOS'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'BANCA VIDAL'</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'809-888-1444'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'809-540-0000'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'829-841-2011'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'E.RAMIREZ@gmail.com'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'01-01-2015'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'JUAN CARLOS'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'MAROQUI'</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'16-02-2001'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'C/XXX VIN DISEL # 35'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'BARBER-SHOP JUAN'</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'809-444-5555'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'809-555-0511'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'829-874-8741'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'J.CARLOS@gmail.com'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'19-08-2020'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'VICTOR'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'ROBLES'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'02-05-1996'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'C/EEEE ALAMBRES Y REDES# 35'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'TRANSPORTE ESPINAL'</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'809-100-0001'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'40'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'829-788-8877'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'809-777-7777'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'V.ROBLES@gmail.com'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'05-04-2019'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'JAVIER'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'BERIGUETE'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'13-05-1998'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'C/DCD-1050, STO.DGO. ESTE'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'ADVISERTECNOLOGY'</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'809-700-7899'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'849-000-1111'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'829-784-4567'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'J.BERIGUETE@gmail.com'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'12-09-2019'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'ADRIANA'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'CRUZ'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'10-10-1986'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'C/JOSE CONTRERAS #55'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'FACEBOOK DOM.'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'809-000-7981'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'809-995-9995'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'829-888-4444'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'CAROLINA'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'HERNANDEZ'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'10-10-1986'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'C/PENTRACION NORTE'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'TODO PIZZA'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'809-444-4444'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'809-115-1155'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'829-178-8888'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n-US" sz="800" dirty="0">
                <a:solidFill>
                  <a:srgbClr val="0000FF"/>
                </a:solidFill>
                <a:latin typeface="Consolas" panose="020B0609020204030204" pitchFamily="49" charset="0"/>
              </a:rPr>
              <a:t>INSERT</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INTO</a:t>
            </a:r>
            <a:r>
              <a:rPr lang="en-US" sz="800" dirty="0">
                <a:solidFill>
                  <a:srgbClr val="000000"/>
                </a:solidFill>
                <a:latin typeface="Consolas" panose="020B0609020204030204" pitchFamily="49" charset="0"/>
              </a:rPr>
              <a:t> SOCIO </a:t>
            </a:r>
            <a:r>
              <a:rPr lang="en-US" sz="800" dirty="0">
                <a:solidFill>
                  <a:srgbClr val="0000FF"/>
                </a:solidFill>
                <a:latin typeface="Consolas" panose="020B0609020204030204" pitchFamily="49" charset="0"/>
              </a:rPr>
              <a:t>VALUES</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'LAURA'</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'DIAZ'</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'10-10-2001'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'2'</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'C/CENTRAL # 450'</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'HOME COMPUTER'</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'809-222-2222'</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'809-321-3322'</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'829-002-0001'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'M.CRUZ@gmail.com'</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'12-09-2020'</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a:t>
            </a:r>
            <a:r>
              <a:rPr lang="en-US" sz="800" dirty="0">
                <a:solidFill>
                  <a:srgbClr val="808080"/>
                </a:solidFill>
                <a:latin typeface="Consolas" panose="020B0609020204030204" pitchFamily="49" charset="0"/>
              </a:rPr>
              <a:t>)</a:t>
            </a:r>
            <a:endParaRPr lang="en-US"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'CAMILA'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'CASTRO '</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'18-01-2002'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'C/JOSELUIS RODRIGUEZ ESQ. 32'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'LAPTOP SOLO LAPTOP'</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'809-741-9630'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'809-448-1440'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'829-808-8080'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'CATALINA'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'RODRÍGUEZ'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'10-01-2005'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'C/MIGUEL DE MOYA #55'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'ROMPE PLATOS'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'809-789-7391'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'16'</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'809-789-9990'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'829-909-7890'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pt-BR" sz="800" dirty="0">
                <a:solidFill>
                  <a:srgbClr val="0000FF"/>
                </a:solidFill>
                <a:latin typeface="Consolas" panose="020B0609020204030204" pitchFamily="49" charset="0"/>
              </a:rPr>
              <a:t>INSERT</a:t>
            </a:r>
            <a:r>
              <a:rPr lang="pt-BR" sz="800" dirty="0">
                <a:solidFill>
                  <a:srgbClr val="000000"/>
                </a:solidFill>
                <a:latin typeface="Consolas" panose="020B0609020204030204" pitchFamily="49" charset="0"/>
              </a:rPr>
              <a:t> </a:t>
            </a:r>
            <a:r>
              <a:rPr lang="pt-BR" sz="800" dirty="0">
                <a:solidFill>
                  <a:srgbClr val="0000FF"/>
                </a:solidFill>
                <a:latin typeface="Consolas" panose="020B0609020204030204" pitchFamily="49" charset="0"/>
              </a:rPr>
              <a:t>INTO</a:t>
            </a:r>
            <a:r>
              <a:rPr lang="pt-BR" sz="800" dirty="0">
                <a:solidFill>
                  <a:srgbClr val="000000"/>
                </a:solidFill>
                <a:latin typeface="Consolas" panose="020B0609020204030204" pitchFamily="49" charset="0"/>
              </a:rPr>
              <a:t> SOCIO </a:t>
            </a:r>
            <a:r>
              <a:rPr lang="pt-BR" sz="800" dirty="0">
                <a:solidFill>
                  <a:srgbClr val="0000FF"/>
                </a:solidFill>
                <a:latin typeface="Consolas" panose="020B0609020204030204" pitchFamily="49" charset="0"/>
              </a:rPr>
              <a:t>VALUES</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'NATALIA'</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'TORRES'</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'01-10-2004'</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'2'</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'C/MARIA JIMENES 100'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'PCALZADOS PARA TI RD'</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'849-000-9731'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'17'</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'809-777-7575'</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'829-953-8901'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'M.CRUZ@gmail.com'</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'12-09-2020'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endParaRPr lang="pt-BR" sz="800" dirty="0">
              <a:solidFill>
                <a:srgbClr val="000000"/>
              </a:solidFill>
              <a:latin typeface="Consolas" panose="020B0609020204030204" pitchFamily="49" charset="0"/>
            </a:endParaRPr>
          </a:p>
          <a:p>
            <a:r>
              <a:rPr lang="es-ES" sz="800" dirty="0">
                <a:solidFill>
                  <a:srgbClr val="0000FF"/>
                </a:solidFill>
                <a:latin typeface="Consolas" panose="020B0609020204030204" pitchFamily="49" charset="0"/>
              </a:rPr>
              <a:t>INSERT</a:t>
            </a:r>
            <a:r>
              <a:rPr lang="es-ES" sz="800" dirty="0">
                <a:solidFill>
                  <a:srgbClr val="000000"/>
                </a:solidFill>
                <a:latin typeface="Consolas" panose="020B0609020204030204" pitchFamily="49" charset="0"/>
              </a:rPr>
              <a:t> </a:t>
            </a:r>
            <a:r>
              <a:rPr lang="es-ES" sz="800" dirty="0">
                <a:solidFill>
                  <a:srgbClr val="0000FF"/>
                </a:solidFill>
                <a:latin typeface="Consolas" panose="020B0609020204030204" pitchFamily="49" charset="0"/>
              </a:rPr>
              <a:t>INTO</a:t>
            </a:r>
            <a:r>
              <a:rPr lang="es-ES" sz="800" dirty="0">
                <a:solidFill>
                  <a:srgbClr val="000000"/>
                </a:solidFill>
                <a:latin typeface="Consolas" panose="020B0609020204030204" pitchFamily="49" charset="0"/>
              </a:rPr>
              <a:t> SOCIO </a:t>
            </a:r>
            <a:r>
              <a:rPr lang="es-ES" sz="800" dirty="0">
                <a:solidFill>
                  <a:srgbClr val="0000FF"/>
                </a:solidFill>
                <a:latin typeface="Consolas" panose="020B0609020204030204" pitchFamily="49" charset="0"/>
              </a:rPr>
              <a:t>VALUES</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'VIVIANA'</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 GOMEZ'</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'10-08-1995'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'2'</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'C/DEL BIEN Y EL MAR'</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'LLEVA VIDA INC'</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'809-789-3210'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'18'</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'809-145-1210'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'829-951-8903'</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'M.CRUZ@gmail.com'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'12-09-2020'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endParaRPr lang="es-ES" sz="800" dirty="0">
              <a:solidFill>
                <a:srgbClr val="000000"/>
              </a:solidFill>
              <a:latin typeface="Consolas" panose="020B0609020204030204" pitchFamily="49" charset="0"/>
            </a:endParaRPr>
          </a:p>
          <a:p>
            <a:r>
              <a:rPr lang="pt-BR" sz="800" dirty="0">
                <a:solidFill>
                  <a:srgbClr val="0000FF"/>
                </a:solidFill>
                <a:latin typeface="Consolas" panose="020B0609020204030204" pitchFamily="49" charset="0"/>
              </a:rPr>
              <a:t>INSERT</a:t>
            </a:r>
            <a:r>
              <a:rPr lang="pt-BR" sz="800" dirty="0">
                <a:solidFill>
                  <a:srgbClr val="000000"/>
                </a:solidFill>
                <a:latin typeface="Consolas" panose="020B0609020204030204" pitchFamily="49" charset="0"/>
              </a:rPr>
              <a:t> </a:t>
            </a:r>
            <a:r>
              <a:rPr lang="pt-BR" sz="800" dirty="0">
                <a:solidFill>
                  <a:srgbClr val="0000FF"/>
                </a:solidFill>
                <a:latin typeface="Consolas" panose="020B0609020204030204" pitchFamily="49" charset="0"/>
              </a:rPr>
              <a:t>INTO</a:t>
            </a:r>
            <a:r>
              <a:rPr lang="pt-BR" sz="800" dirty="0">
                <a:solidFill>
                  <a:srgbClr val="000000"/>
                </a:solidFill>
                <a:latin typeface="Consolas" panose="020B0609020204030204" pitchFamily="49" charset="0"/>
              </a:rPr>
              <a:t> SOCIO </a:t>
            </a:r>
            <a:r>
              <a:rPr lang="pt-BR" sz="800" dirty="0">
                <a:solidFill>
                  <a:srgbClr val="0000FF"/>
                </a:solidFill>
                <a:latin typeface="Consolas" panose="020B0609020204030204" pitchFamily="49" charset="0"/>
              </a:rPr>
              <a:t>VALUES</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'LEONARDO'</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'ROJAS '</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'08-10-1996'</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'3'</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'C/MAR ADENTRO 777'</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'DATA ANALYST DCD'</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'809-100-8000'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'19'</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'809-147-5555'</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'829-047-9087'</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'M.CRUZ@gmail.com'</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'12-09-2020'</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r>
              <a:rPr lang="pt-BR" sz="800" dirty="0">
                <a:solidFill>
                  <a:srgbClr val="FF0000"/>
                </a:solidFill>
                <a:latin typeface="Consolas" panose="020B0609020204030204" pitchFamily="49" charset="0"/>
              </a:rPr>
              <a:t>'1'</a:t>
            </a:r>
            <a:r>
              <a:rPr lang="pt-BR" sz="800" dirty="0">
                <a:solidFill>
                  <a:srgbClr val="808080"/>
                </a:solidFill>
                <a:latin typeface="Consolas" panose="020B0609020204030204" pitchFamily="49" charset="0"/>
              </a:rPr>
              <a:t>)</a:t>
            </a:r>
            <a:endParaRPr lang="pt-BR"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'ANDRÉS'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'GARCÍA'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'09-09-1999'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'C/DIENTES FELICES'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'CIENCIA DE DATOS INC'</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'809-987-0008'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'809-789-6547'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'829-789-7700'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ES" sz="800" dirty="0">
                <a:solidFill>
                  <a:srgbClr val="0000FF"/>
                </a:solidFill>
                <a:latin typeface="Consolas" panose="020B0609020204030204" pitchFamily="49" charset="0"/>
              </a:rPr>
              <a:t>INSERT</a:t>
            </a:r>
            <a:r>
              <a:rPr lang="es-ES" sz="800" dirty="0">
                <a:solidFill>
                  <a:srgbClr val="000000"/>
                </a:solidFill>
                <a:latin typeface="Consolas" panose="020B0609020204030204" pitchFamily="49" charset="0"/>
              </a:rPr>
              <a:t> </a:t>
            </a:r>
            <a:r>
              <a:rPr lang="es-ES" sz="800" dirty="0">
                <a:solidFill>
                  <a:srgbClr val="0000FF"/>
                </a:solidFill>
                <a:latin typeface="Consolas" panose="020B0609020204030204" pitchFamily="49" charset="0"/>
              </a:rPr>
              <a:t>INTO</a:t>
            </a:r>
            <a:r>
              <a:rPr lang="es-ES" sz="800" dirty="0">
                <a:solidFill>
                  <a:srgbClr val="000000"/>
                </a:solidFill>
                <a:latin typeface="Consolas" panose="020B0609020204030204" pitchFamily="49" charset="0"/>
              </a:rPr>
              <a:t> SOCIO </a:t>
            </a:r>
            <a:r>
              <a:rPr lang="es-ES" sz="800" dirty="0">
                <a:solidFill>
                  <a:srgbClr val="0000FF"/>
                </a:solidFill>
                <a:latin typeface="Consolas" panose="020B0609020204030204" pitchFamily="49" charset="0"/>
              </a:rPr>
              <a:t>VALUES</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'LUIS'</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'BOLÍVAR'</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'01-01-1986'</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'AV. SIEMPRE VIVA # 115'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'EMPRESA DATOS RD'</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'809-784-7845'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'21'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'809-999-6665'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'829-756-0077'</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'M.CRUZ@gmail.com'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'12-09-2020'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endParaRPr lang="es-ES"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'OSCAR'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'OVALLE'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'15-03-2003'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'AV. VIVE FELIZ #88.5'</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'SQL COMPANY'</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'809-074-7410'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'37'</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'809-997-999'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'829-321-3210'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'6'</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'PABLO'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'ALVAREZ'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'31-12-1974'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'C/NI IDEA DE DONDE VIVE'</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'POWER BI COMPANY'</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'809-014-2581'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'38'</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'809-780-0009'</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'829-111-3214'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'6'</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ES" sz="800" dirty="0">
                <a:solidFill>
                  <a:srgbClr val="0000FF"/>
                </a:solidFill>
                <a:latin typeface="Consolas" panose="020B0609020204030204" pitchFamily="49" charset="0"/>
              </a:rPr>
              <a:t>INSERT</a:t>
            </a:r>
            <a:r>
              <a:rPr lang="es-ES" sz="800" dirty="0">
                <a:solidFill>
                  <a:srgbClr val="000000"/>
                </a:solidFill>
                <a:latin typeface="Consolas" panose="020B0609020204030204" pitchFamily="49" charset="0"/>
              </a:rPr>
              <a:t> </a:t>
            </a:r>
            <a:r>
              <a:rPr lang="es-ES" sz="800" dirty="0">
                <a:solidFill>
                  <a:srgbClr val="0000FF"/>
                </a:solidFill>
                <a:latin typeface="Consolas" panose="020B0609020204030204" pitchFamily="49" charset="0"/>
              </a:rPr>
              <a:t>INTO</a:t>
            </a:r>
            <a:r>
              <a:rPr lang="es-ES" sz="800" dirty="0">
                <a:solidFill>
                  <a:srgbClr val="000000"/>
                </a:solidFill>
                <a:latin typeface="Consolas" panose="020B0609020204030204" pitchFamily="49" charset="0"/>
              </a:rPr>
              <a:t> SOCIO </a:t>
            </a:r>
            <a:r>
              <a:rPr lang="es-ES" sz="800" dirty="0">
                <a:solidFill>
                  <a:srgbClr val="0000FF"/>
                </a:solidFill>
                <a:latin typeface="Consolas" panose="020B0609020204030204" pitchFamily="49" charset="0"/>
              </a:rPr>
              <a:t>VALUES</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'RAFAEL'</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'PARRA'</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'31-10-1980'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'C/SUEÑA SIEMPRE # 666'</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'EMPRESA DE EXCEL.COM'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'809-078-0147'</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'40'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'809-784-4578'</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'829-222-0149'</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'M.CRUZ@gmail.com'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'12-09-2020'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a:t>
            </a:r>
            <a:r>
              <a:rPr lang="es-ES" sz="800" dirty="0">
                <a:solidFill>
                  <a:srgbClr val="808080"/>
                </a:solidFill>
                <a:latin typeface="Consolas" panose="020B0609020204030204" pitchFamily="49" charset="0"/>
              </a:rPr>
              <a:t>)</a:t>
            </a:r>
            <a:endParaRPr lang="es-ES" sz="800" dirty="0">
              <a:solidFill>
                <a:srgbClr val="000000"/>
              </a:solidFill>
              <a:latin typeface="Consolas" panose="020B0609020204030204" pitchFamily="49" charset="0"/>
            </a:endParaRPr>
          </a:p>
          <a:p>
            <a:r>
              <a:rPr lang="es-ES" sz="800" dirty="0">
                <a:solidFill>
                  <a:srgbClr val="0000FF"/>
                </a:solidFill>
                <a:latin typeface="Consolas" panose="020B0609020204030204" pitchFamily="49" charset="0"/>
              </a:rPr>
              <a:t>INSERT</a:t>
            </a:r>
            <a:r>
              <a:rPr lang="es-ES" sz="800" dirty="0">
                <a:solidFill>
                  <a:srgbClr val="000000"/>
                </a:solidFill>
                <a:latin typeface="Consolas" panose="020B0609020204030204" pitchFamily="49" charset="0"/>
              </a:rPr>
              <a:t> </a:t>
            </a:r>
            <a:r>
              <a:rPr lang="es-ES" sz="800" dirty="0">
                <a:solidFill>
                  <a:srgbClr val="0000FF"/>
                </a:solidFill>
                <a:latin typeface="Consolas" panose="020B0609020204030204" pitchFamily="49" charset="0"/>
              </a:rPr>
              <a:t>INTO</a:t>
            </a:r>
            <a:r>
              <a:rPr lang="es-ES" sz="800" dirty="0">
                <a:solidFill>
                  <a:srgbClr val="000000"/>
                </a:solidFill>
                <a:latin typeface="Consolas" panose="020B0609020204030204" pitchFamily="49" charset="0"/>
              </a:rPr>
              <a:t> SOCIO </a:t>
            </a:r>
            <a:r>
              <a:rPr lang="es-ES" sz="800" dirty="0">
                <a:solidFill>
                  <a:srgbClr val="0000FF"/>
                </a:solidFill>
                <a:latin typeface="Consolas" panose="020B0609020204030204" pitchFamily="49" charset="0"/>
              </a:rPr>
              <a:t>VALUES</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'RICARDO'</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'OCHOA'</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'03-09-2005'</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'C/NADIE LO SABE Y MENOS #400'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'YO LA HAGO INC'</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'809-124-4567'</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'41'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'809-874-7489'</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'829-321-3571'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'M.CRUZ@gmail.com'</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'12-09-2020'</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'1'</a:t>
            </a:r>
            <a:r>
              <a:rPr lang="es-ES" sz="800" dirty="0">
                <a:solidFill>
                  <a:srgbClr val="808080"/>
                </a:solidFill>
                <a:latin typeface="Consolas" panose="020B0609020204030204" pitchFamily="49" charset="0"/>
              </a:rPr>
              <a:t>,</a:t>
            </a:r>
            <a:r>
              <a:rPr lang="es-ES" sz="800" dirty="0">
                <a:solidFill>
                  <a:srgbClr val="FF0000"/>
                </a:solidFill>
                <a:latin typeface="Consolas" panose="020B0609020204030204" pitchFamily="49" charset="0"/>
              </a:rPr>
              <a:t>'8'</a:t>
            </a:r>
            <a:r>
              <a:rPr lang="es-ES" sz="800" dirty="0">
                <a:solidFill>
                  <a:srgbClr val="808080"/>
                </a:solidFill>
                <a:latin typeface="Consolas" panose="020B0609020204030204" pitchFamily="49" charset="0"/>
              </a:rPr>
              <a:t>)</a:t>
            </a:r>
            <a:endParaRPr lang="es-ES"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'ALEJANDRO'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'SALAZAR'</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'09-09-2001'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'C/LA BERGUENZA #752'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'ADIVINEN, ADIVINEN INC'</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'809-012-0123'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'42'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'809-789-3214'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'829-159-1590'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s-DO" sz="800" dirty="0">
                <a:solidFill>
                  <a:srgbClr val="0000FF"/>
                </a:solidFill>
                <a:latin typeface="Consolas" panose="020B0609020204030204" pitchFamily="49" charset="0"/>
              </a:rPr>
              <a:t>INSERT</a:t>
            </a:r>
            <a:r>
              <a:rPr lang="es-DO" sz="800" dirty="0">
                <a:solidFill>
                  <a:srgbClr val="000000"/>
                </a:solidFill>
                <a:latin typeface="Consolas" panose="020B0609020204030204" pitchFamily="49" charset="0"/>
              </a:rPr>
              <a:t> </a:t>
            </a:r>
            <a:r>
              <a:rPr lang="es-DO" sz="800" dirty="0">
                <a:solidFill>
                  <a:srgbClr val="0000FF"/>
                </a:solidFill>
                <a:latin typeface="Consolas" panose="020B0609020204030204" pitchFamily="49" charset="0"/>
              </a:rPr>
              <a:t>INTO</a:t>
            </a:r>
            <a:r>
              <a:rPr lang="es-DO" sz="800" dirty="0">
                <a:solidFill>
                  <a:srgbClr val="000000"/>
                </a:solidFill>
                <a:latin typeface="Consolas" panose="020B0609020204030204" pitchFamily="49" charset="0"/>
              </a:rPr>
              <a:t> SOCIO </a:t>
            </a:r>
            <a:r>
              <a:rPr lang="es-DO" sz="800" dirty="0">
                <a:solidFill>
                  <a:srgbClr val="0000FF"/>
                </a:solidFill>
                <a:latin typeface="Consolas" panose="020B0609020204030204" pitchFamily="49" charset="0"/>
              </a:rPr>
              <a:t>VALUES</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'MARINO'</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'CRUZ'</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'17-05-2001'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'C/DESARROLLADOR WEB'</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'SUPERMERCADO LAURA'</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'809-123-1234'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'42'</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'809-987-7894'</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'829-101-1011'</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'M.CRUZ@gmail.com'</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'12-09-2020'</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'3'</a:t>
            </a:r>
            <a:r>
              <a:rPr lang="es-DO" sz="800" dirty="0">
                <a:solidFill>
                  <a:srgbClr val="808080"/>
                </a:solidFill>
                <a:latin typeface="Consolas" panose="020B0609020204030204" pitchFamily="49" charset="0"/>
              </a:rPr>
              <a:t>,</a:t>
            </a:r>
            <a:r>
              <a:rPr lang="es-DO" sz="800" dirty="0">
                <a:solidFill>
                  <a:srgbClr val="FF0000"/>
                </a:solidFill>
                <a:latin typeface="Consolas" panose="020B0609020204030204" pitchFamily="49" charset="0"/>
              </a:rPr>
              <a:t>'8'</a:t>
            </a:r>
            <a:r>
              <a:rPr lang="es-DO" sz="800" dirty="0">
                <a:solidFill>
                  <a:srgbClr val="808080"/>
                </a:solidFill>
                <a:latin typeface="Consolas" panose="020B0609020204030204" pitchFamily="49" charset="0"/>
              </a:rPr>
              <a:t>)</a:t>
            </a:r>
            <a:endParaRPr lang="es-DO" sz="800" dirty="0">
              <a:solidFill>
                <a:srgbClr val="000000"/>
              </a:solidFill>
              <a:latin typeface="Consolas" panose="020B0609020204030204" pitchFamily="49" charset="0"/>
            </a:endParaRPr>
          </a:p>
          <a:p>
            <a:r>
              <a:rPr lang="en-US" sz="800" dirty="0">
                <a:solidFill>
                  <a:srgbClr val="0000FF"/>
                </a:solidFill>
                <a:latin typeface="Consolas" panose="020B0609020204030204" pitchFamily="49" charset="0"/>
              </a:rPr>
              <a:t>INSERT</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INTO</a:t>
            </a:r>
            <a:r>
              <a:rPr lang="en-US" sz="800" dirty="0">
                <a:solidFill>
                  <a:srgbClr val="000000"/>
                </a:solidFill>
                <a:latin typeface="Consolas" panose="020B0609020204030204" pitchFamily="49" charset="0"/>
              </a:rPr>
              <a:t> SOCIO </a:t>
            </a:r>
            <a:r>
              <a:rPr lang="en-US" sz="800" dirty="0">
                <a:solidFill>
                  <a:srgbClr val="0000FF"/>
                </a:solidFill>
                <a:latin typeface="Consolas" panose="020B0609020204030204" pitchFamily="49" charset="0"/>
              </a:rPr>
              <a:t>VALUES</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'WILLIAM'</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'JIMENEZ'</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'14-05-4986'</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'C/HACKETT  # HILL'</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'ROAD.NAC.MULT.MAEST'</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'809-954-9864'</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'9'</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'809-540-0070'</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'829-841-2011'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'C.WILLIAM@gmail.com'</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'01-05-2021'</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'1200.00'</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'2'</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'2'</a:t>
            </a:r>
            <a:r>
              <a:rPr lang="en-US" sz="800" dirty="0">
                <a:solidFill>
                  <a:srgbClr val="808080"/>
                </a:solidFill>
                <a:latin typeface="Consolas" panose="020B0609020204030204" pitchFamily="49" charset="0"/>
              </a:rPr>
              <a:t>,</a:t>
            </a:r>
            <a:r>
              <a:rPr lang="en-US" sz="800" dirty="0">
                <a:solidFill>
                  <a:srgbClr val="FF0000"/>
                </a:solidFill>
                <a:latin typeface="Consolas" panose="020B0609020204030204" pitchFamily="49" charset="0"/>
              </a:rPr>
              <a:t>'1'</a:t>
            </a:r>
            <a:r>
              <a:rPr lang="en-US" sz="800" dirty="0">
                <a:solidFill>
                  <a:srgbClr val="808080"/>
                </a:solidFill>
                <a:latin typeface="Consolas" panose="020B0609020204030204" pitchFamily="49" charset="0"/>
              </a:rPr>
              <a:t>)</a:t>
            </a:r>
            <a:endParaRPr lang="en-US" sz="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876174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0F353F5-6BA7-E864-212E-F83AEEA5D403}"/>
              </a:ext>
            </a:extLst>
          </p:cNvPr>
          <p:cNvPicPr>
            <a:picLocks noChangeAspect="1"/>
          </p:cNvPicPr>
          <p:nvPr/>
        </p:nvPicPr>
        <p:blipFill>
          <a:blip r:embed="rId2"/>
          <a:stretch>
            <a:fillRect/>
          </a:stretch>
        </p:blipFill>
        <p:spPr>
          <a:xfrm>
            <a:off x="0" y="1388289"/>
            <a:ext cx="12192000" cy="4746440"/>
          </a:xfrm>
          <a:prstGeom prst="rect">
            <a:avLst/>
          </a:prstGeom>
        </p:spPr>
      </p:pic>
      <p:sp>
        <p:nvSpPr>
          <p:cNvPr id="5" name="CuadroTexto 4">
            <a:extLst>
              <a:ext uri="{FF2B5EF4-FFF2-40B4-BE49-F238E27FC236}">
                <a16:creationId xmlns:a16="http://schemas.microsoft.com/office/drawing/2014/main" id="{EB48046C-2B25-CC42-53CC-A09576E298EF}"/>
              </a:ext>
            </a:extLst>
          </p:cNvPr>
          <p:cNvSpPr txBox="1"/>
          <p:nvPr/>
        </p:nvSpPr>
        <p:spPr>
          <a:xfrm>
            <a:off x="290945" y="261606"/>
            <a:ext cx="10543309" cy="923330"/>
          </a:xfrm>
          <a:prstGeom prst="rect">
            <a:avLst/>
          </a:prstGeom>
          <a:noFill/>
        </p:spPr>
        <p:txBody>
          <a:bodyPr wrap="square">
            <a:spAutoFit/>
          </a:bodyPr>
          <a:lstStyle/>
          <a:p>
            <a:r>
              <a:rPr lang="es-ES" sz="1800" dirty="0">
                <a:solidFill>
                  <a:srgbClr val="008000"/>
                </a:solidFill>
                <a:latin typeface="Consolas" panose="020B0609020204030204" pitchFamily="49" charset="0"/>
              </a:rPr>
              <a:t>-- SELECCIONAMOS LA TABLA SOCIO PARA VER SUS REGISTROS: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a:t>
            </a:r>
          </a:p>
        </p:txBody>
      </p:sp>
    </p:spTree>
    <p:extLst>
      <p:ext uri="{BB962C8B-B14F-4D97-AF65-F5344CB8AC3E}">
        <p14:creationId xmlns:p14="http://schemas.microsoft.com/office/powerpoint/2010/main" val="1374643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C7ECE01-2466-9603-EC2E-39168A63BCB8}"/>
              </a:ext>
            </a:extLst>
          </p:cNvPr>
          <p:cNvSpPr txBox="1"/>
          <p:nvPr/>
        </p:nvSpPr>
        <p:spPr>
          <a:xfrm>
            <a:off x="249380" y="146527"/>
            <a:ext cx="9448800" cy="6555641"/>
          </a:xfrm>
          <a:prstGeom prst="rect">
            <a:avLst/>
          </a:prstGeom>
          <a:noFill/>
        </p:spPr>
        <p:txBody>
          <a:bodyPr wrap="square">
            <a:spAutoFit/>
          </a:bodyPr>
          <a:lstStyle/>
          <a:p>
            <a:r>
              <a:rPr lang="es-ES" sz="1200" dirty="0">
                <a:solidFill>
                  <a:srgbClr val="008000"/>
                </a:solidFill>
                <a:latin typeface="Consolas" panose="020B0609020204030204" pitchFamily="49" charset="0"/>
              </a:rPr>
              <a:t>--INSERTAMOS DATOS EN LA TABLA TRANSACCIONES:</a:t>
            </a:r>
          </a:p>
          <a:p>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'25000'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'35000'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'1500'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'20300'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'4'</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'10800'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'5'</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'6'</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'120000'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'7'</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'25000'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'8'</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'5200'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'9'</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'2300'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'10'</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'1800'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'12'</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'5000'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'13'</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'13500'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'14'</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'14500'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'15'</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'18000'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'16'</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'21000'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'17'</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'9800'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'18'</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'4500'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'19'</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'78900'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'20'</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'150000'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'45600'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'22'</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'40000'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'23'</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'66000'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'24'</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'19800'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'25'</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'28000'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'26'</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'98000'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'27'</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'66000'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'28'</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'29888'</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'29'</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'159000'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'30'</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'32145'</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'32145'</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'7'</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'31'</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AHORRO</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Monto_ahoro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id_tipo_Ahorro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id_socio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'50000'</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'7'</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'30'</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84204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9241179-5F65-4AED-BAEE-FBE5C43E98C6}"/>
              </a:ext>
            </a:extLst>
          </p:cNvPr>
          <p:cNvSpPr txBox="1"/>
          <p:nvPr/>
        </p:nvSpPr>
        <p:spPr>
          <a:xfrm>
            <a:off x="527702" y="1411511"/>
            <a:ext cx="6847319" cy="2862322"/>
          </a:xfrm>
          <a:prstGeom prst="rect">
            <a:avLst/>
          </a:prstGeom>
          <a:noFill/>
        </p:spPr>
        <p:txBody>
          <a:bodyPr wrap="square">
            <a:spAutoFit/>
          </a:bodyPr>
          <a:lstStyle/>
          <a:p>
            <a:r>
              <a:rPr lang="es-ES" sz="1800" dirty="0">
                <a:solidFill>
                  <a:srgbClr val="008000"/>
                </a:solidFill>
                <a:latin typeface="Consolas" panose="020B0609020204030204" pitchFamily="49" charset="0"/>
              </a:rPr>
              <a:t>--SELECCIONAMOS TODAS LAS TABLES Y VEMOS SUS DATOS: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PAIS</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REGION</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CIUDAD</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TIPO_AHORRO</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TIPO_SOCIO</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GENERO</a:t>
            </a: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AHORRO</a:t>
            </a:r>
            <a:endParaRPr lang="es-ES" sz="1800" dirty="0"/>
          </a:p>
        </p:txBody>
      </p:sp>
      <p:sp>
        <p:nvSpPr>
          <p:cNvPr id="4" name="CuadroTexto 3">
            <a:extLst>
              <a:ext uri="{FF2B5EF4-FFF2-40B4-BE49-F238E27FC236}">
                <a16:creationId xmlns:a16="http://schemas.microsoft.com/office/drawing/2014/main" id="{B94481CD-FC07-4270-944A-8257F97B4D28}"/>
              </a:ext>
            </a:extLst>
          </p:cNvPr>
          <p:cNvSpPr txBox="1"/>
          <p:nvPr/>
        </p:nvSpPr>
        <p:spPr>
          <a:xfrm>
            <a:off x="461473" y="222191"/>
            <a:ext cx="11348815" cy="584775"/>
          </a:xfrm>
          <a:prstGeom prst="rect">
            <a:avLst/>
          </a:prstGeom>
          <a:noFill/>
        </p:spPr>
        <p:txBody>
          <a:bodyPr wrap="square" rtlCol="0">
            <a:spAutoFit/>
          </a:bodyPr>
          <a:lstStyle/>
          <a:p>
            <a:r>
              <a:rPr lang="en-US" dirty="0"/>
              <a:t>Ahora vamos a utilizar la sentencia    </a:t>
            </a:r>
            <a:r>
              <a:rPr lang="en-US" sz="3200" b="1" dirty="0">
                <a:solidFill>
                  <a:srgbClr val="0070C0"/>
                </a:solidFill>
              </a:rPr>
              <a:t>Select -</a:t>
            </a:r>
            <a:endParaRPr lang="es-ES" b="1" dirty="0">
              <a:solidFill>
                <a:srgbClr val="0070C0"/>
              </a:solidFill>
            </a:endParaRPr>
          </a:p>
        </p:txBody>
      </p:sp>
      <p:pic>
        <p:nvPicPr>
          <p:cNvPr id="7170" name="Picture 2" descr="Icono negocio, busqueda, base de datos de busqueda, bases de datos, db">
            <a:extLst>
              <a:ext uri="{FF2B5EF4-FFF2-40B4-BE49-F238E27FC236}">
                <a16:creationId xmlns:a16="http://schemas.microsoft.com/office/drawing/2014/main" id="{3BA7A14F-7CA8-4DFE-AF89-C072ABA8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2408" y="1652437"/>
            <a:ext cx="2771686" cy="277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902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ython en Acción: Algoritmos de Ordenamiento en Python: El método de la  Burbuja">
            <a:extLst>
              <a:ext uri="{FF2B5EF4-FFF2-40B4-BE49-F238E27FC236}">
                <a16:creationId xmlns:a16="http://schemas.microsoft.com/office/drawing/2014/main" id="{16864CFE-BDBA-4F13-BE11-67B3D542E4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427"/>
          <a:stretch/>
        </p:blipFill>
        <p:spPr bwMode="auto">
          <a:xfrm>
            <a:off x="230660" y="397604"/>
            <a:ext cx="6499653" cy="6341977"/>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C0C5D6D-3C4E-4F44-8417-BC71BA4F1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27" y="545628"/>
            <a:ext cx="4578436" cy="6104581"/>
          </a:xfrm>
          <a:prstGeom prst="rect">
            <a:avLst/>
          </a:prstGeom>
        </p:spPr>
      </p:pic>
      <p:pic>
        <p:nvPicPr>
          <p:cNvPr id="6" name="Picture 4" descr="Thycotic Integrations Center | SQL Server Account">
            <a:extLst>
              <a:ext uri="{FF2B5EF4-FFF2-40B4-BE49-F238E27FC236}">
                <a16:creationId xmlns:a16="http://schemas.microsoft.com/office/drawing/2014/main" id="{E2F23DE2-154B-411B-98DA-0958EDB1844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693405" y="118419"/>
            <a:ext cx="3354770" cy="85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73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4B01050-DA18-471C-9AE1-502CECFFF5CA}"/>
              </a:ext>
            </a:extLst>
          </p:cNvPr>
          <p:cNvPicPr>
            <a:picLocks noChangeAspect="1"/>
          </p:cNvPicPr>
          <p:nvPr/>
        </p:nvPicPr>
        <p:blipFill>
          <a:blip r:embed="rId2"/>
          <a:stretch>
            <a:fillRect/>
          </a:stretch>
        </p:blipFill>
        <p:spPr>
          <a:xfrm>
            <a:off x="262309" y="1986541"/>
            <a:ext cx="11667381" cy="1615807"/>
          </a:xfrm>
          <a:prstGeom prst="rect">
            <a:avLst/>
          </a:prstGeom>
        </p:spPr>
      </p:pic>
      <p:sp>
        <p:nvSpPr>
          <p:cNvPr id="3" name="CuadroTexto 2">
            <a:extLst>
              <a:ext uri="{FF2B5EF4-FFF2-40B4-BE49-F238E27FC236}">
                <a16:creationId xmlns:a16="http://schemas.microsoft.com/office/drawing/2014/main" id="{56F2D989-B73B-4F36-9EE2-EE57E47B586E}"/>
              </a:ext>
            </a:extLst>
          </p:cNvPr>
          <p:cNvSpPr txBox="1"/>
          <p:nvPr/>
        </p:nvSpPr>
        <p:spPr>
          <a:xfrm>
            <a:off x="631305" y="830577"/>
            <a:ext cx="6156100" cy="646331"/>
          </a:xfrm>
          <a:prstGeom prst="rect">
            <a:avLst/>
          </a:prstGeom>
          <a:noFill/>
        </p:spPr>
        <p:txBody>
          <a:bodyPr wrap="square">
            <a:spAutoFit/>
          </a:bodyPr>
          <a:lstStyle/>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SOCIO</a:t>
            </a:r>
            <a:endParaRPr lang="es-ES" dirty="0"/>
          </a:p>
        </p:txBody>
      </p:sp>
      <p:sp>
        <p:nvSpPr>
          <p:cNvPr id="5" name="CuadroTexto 4">
            <a:extLst>
              <a:ext uri="{FF2B5EF4-FFF2-40B4-BE49-F238E27FC236}">
                <a16:creationId xmlns:a16="http://schemas.microsoft.com/office/drawing/2014/main" id="{E9B5364F-FA1E-496B-AE21-FDFE742E52E0}"/>
              </a:ext>
            </a:extLst>
          </p:cNvPr>
          <p:cNvSpPr txBox="1"/>
          <p:nvPr/>
        </p:nvSpPr>
        <p:spPr>
          <a:xfrm>
            <a:off x="408061" y="252595"/>
            <a:ext cx="8676117" cy="369332"/>
          </a:xfrm>
          <a:prstGeom prst="rect">
            <a:avLst/>
          </a:prstGeom>
          <a:noFill/>
        </p:spPr>
        <p:txBody>
          <a:bodyPr wrap="square">
            <a:spAutoFit/>
          </a:bodyPr>
          <a:lstStyle/>
          <a:p>
            <a:r>
              <a:rPr lang="es-ES" sz="1800" dirty="0">
                <a:solidFill>
                  <a:srgbClr val="008000"/>
                </a:solidFill>
                <a:latin typeface="Consolas" panose="020B0609020204030204" pitchFamily="49" charset="0"/>
              </a:rPr>
              <a:t>--SELECCIONAMOS LA TABLA SOCIO Y VEMOS TODOS SUS DATOS.</a:t>
            </a:r>
            <a:endParaRPr lang="es-E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548014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969AF98-25D0-4959-B181-4D46607CF888}"/>
              </a:ext>
            </a:extLst>
          </p:cNvPr>
          <p:cNvPicPr>
            <a:picLocks noChangeAspect="1"/>
          </p:cNvPicPr>
          <p:nvPr/>
        </p:nvPicPr>
        <p:blipFill>
          <a:blip r:embed="rId2"/>
          <a:stretch>
            <a:fillRect/>
          </a:stretch>
        </p:blipFill>
        <p:spPr>
          <a:xfrm>
            <a:off x="167040" y="128789"/>
            <a:ext cx="5057875" cy="6858000"/>
          </a:xfrm>
          <a:prstGeom prst="rect">
            <a:avLst/>
          </a:prstGeom>
        </p:spPr>
      </p:pic>
      <p:pic>
        <p:nvPicPr>
          <p:cNvPr id="5" name="Imagen 4">
            <a:extLst>
              <a:ext uri="{FF2B5EF4-FFF2-40B4-BE49-F238E27FC236}">
                <a16:creationId xmlns:a16="http://schemas.microsoft.com/office/drawing/2014/main" id="{DC9F37B5-827C-4588-9AC6-D63CFBBBADCC}"/>
              </a:ext>
            </a:extLst>
          </p:cNvPr>
          <p:cNvPicPr>
            <a:picLocks noChangeAspect="1"/>
          </p:cNvPicPr>
          <p:nvPr/>
        </p:nvPicPr>
        <p:blipFill>
          <a:blip r:embed="rId3"/>
          <a:stretch>
            <a:fillRect/>
          </a:stretch>
        </p:blipFill>
        <p:spPr>
          <a:xfrm>
            <a:off x="4533364" y="2661525"/>
            <a:ext cx="7397235" cy="2877196"/>
          </a:xfrm>
          <a:prstGeom prst="rect">
            <a:avLst/>
          </a:prstGeom>
        </p:spPr>
      </p:pic>
      <p:sp>
        <p:nvSpPr>
          <p:cNvPr id="7" name="CuadroTexto 6">
            <a:extLst>
              <a:ext uri="{FF2B5EF4-FFF2-40B4-BE49-F238E27FC236}">
                <a16:creationId xmlns:a16="http://schemas.microsoft.com/office/drawing/2014/main" id="{E2B021C8-16FE-4CF3-8901-3DA7FD54397C}"/>
              </a:ext>
            </a:extLst>
          </p:cNvPr>
          <p:cNvSpPr txBox="1"/>
          <p:nvPr/>
        </p:nvSpPr>
        <p:spPr>
          <a:xfrm>
            <a:off x="5322622" y="128789"/>
            <a:ext cx="6435790" cy="2308324"/>
          </a:xfrm>
          <a:prstGeom prst="rect">
            <a:avLst/>
          </a:prstGeom>
          <a:noFill/>
        </p:spPr>
        <p:txBody>
          <a:bodyPr wrap="square">
            <a:spAutoFit/>
          </a:bodyPr>
          <a:lstStyle/>
          <a:p>
            <a:r>
              <a:rPr lang="es-ES" sz="1600" dirty="0">
                <a:solidFill>
                  <a:srgbClr val="008000"/>
                </a:solidFill>
                <a:latin typeface="Consolas" panose="020B0609020204030204" pitchFamily="49" charset="0"/>
              </a:rPr>
              <a:t>--SELECCIONAMOS TODAS LAS TABLES Y VEMOS SUS DATOS:</a:t>
            </a:r>
            <a:endParaRPr lang="es-ES" sz="1600" dirty="0">
              <a:solidFill>
                <a:srgbClr val="000000"/>
              </a:solidFill>
              <a:latin typeface="Consolas" panose="020B0609020204030204" pitchFamily="49" charset="0"/>
            </a:endParaRPr>
          </a:p>
          <a:p>
            <a:endParaRPr lang="es-ES"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CIUDAD</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PAIS</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REGION</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TIPO_AHORRO</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TIPO_SOCIO</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SOCIO</a:t>
            </a:r>
          </a:p>
          <a:p>
            <a:r>
              <a:rPr lang="es-ES" sz="1600" dirty="0">
                <a:solidFill>
                  <a:srgbClr val="0000FF"/>
                </a:solidFill>
                <a:latin typeface="Consolas" panose="020B0609020204030204" pitchFamily="49" charset="0"/>
              </a:rPr>
              <a:t>SELECT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FROM</a:t>
            </a:r>
            <a:r>
              <a:rPr lang="es-ES" sz="1600" dirty="0">
                <a:solidFill>
                  <a:srgbClr val="000000"/>
                </a:solidFill>
                <a:latin typeface="Consolas" panose="020B0609020204030204" pitchFamily="49" charset="0"/>
              </a:rPr>
              <a:t> GENERO</a:t>
            </a:r>
            <a:endParaRPr lang="es-ES" sz="1600" dirty="0"/>
          </a:p>
        </p:txBody>
      </p:sp>
    </p:spTree>
    <p:extLst>
      <p:ext uri="{BB962C8B-B14F-4D97-AF65-F5344CB8AC3E}">
        <p14:creationId xmlns:p14="http://schemas.microsoft.com/office/powerpoint/2010/main" val="665713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A965497-0DE3-FC9D-B04E-68CDB70EFA9E}"/>
              </a:ext>
            </a:extLst>
          </p:cNvPr>
          <p:cNvSpPr txBox="1"/>
          <p:nvPr/>
        </p:nvSpPr>
        <p:spPr>
          <a:xfrm>
            <a:off x="3104705" y="1576926"/>
            <a:ext cx="8234726" cy="2308324"/>
          </a:xfrm>
          <a:prstGeom prst="rect">
            <a:avLst/>
          </a:prstGeom>
          <a:noFill/>
        </p:spPr>
        <p:txBody>
          <a:bodyPr wrap="square" rtlCol="0">
            <a:spAutoFit/>
          </a:bodyPr>
          <a:lstStyle>
            <a:defPPr>
              <a:defRPr lang="es-ES"/>
            </a:defPPr>
            <a:lvl1pPr algn="just">
              <a:defRPr sz="2400"/>
            </a:lvl1pPr>
          </a:lstStyle>
          <a:p>
            <a:r>
              <a:rPr lang="es-ES" dirty="0"/>
              <a:t>El Modelado Dimensional es utilizado hoy en día en la mayoría de las soluciones de BI. Es una mezcla correcta de normalización y desnormalización, comúnmente llamada Normalización Dimensional. Se utiliza tanto para el diseño de </a:t>
            </a:r>
            <a:r>
              <a:rPr lang="es-ES" b="1" dirty="0"/>
              <a:t>Data Marts como de Data Warehouses.</a:t>
            </a:r>
            <a:r>
              <a:rPr lang="es-ES" dirty="0"/>
              <a:t> Y necesita que conozcas perfectamente los conceptos de Hechos y Dimensiones.</a:t>
            </a:r>
            <a:endParaRPr lang="es-DO" dirty="0"/>
          </a:p>
        </p:txBody>
      </p:sp>
      <p:pic>
        <p:nvPicPr>
          <p:cNvPr id="9" name="Picture 4" descr="Thinking Face With Question Mark Emoji">
            <a:extLst>
              <a:ext uri="{FF2B5EF4-FFF2-40B4-BE49-F238E27FC236}">
                <a16:creationId xmlns:a16="http://schemas.microsoft.com/office/drawing/2014/main" id="{2943D317-3680-FE94-F4D0-9A8CA9230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1" y="967239"/>
            <a:ext cx="3020704" cy="302070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957611C-9C7F-5C1F-9AE2-D71A35E1A7A8}"/>
              </a:ext>
            </a:extLst>
          </p:cNvPr>
          <p:cNvSpPr txBox="1"/>
          <p:nvPr/>
        </p:nvSpPr>
        <p:spPr>
          <a:xfrm>
            <a:off x="3356572" y="182409"/>
            <a:ext cx="5226113" cy="523220"/>
          </a:xfrm>
          <a:prstGeom prst="rect">
            <a:avLst/>
          </a:prstGeom>
          <a:noFill/>
        </p:spPr>
        <p:txBody>
          <a:bodyPr wrap="square">
            <a:spAutoFit/>
          </a:bodyPr>
          <a:lstStyle/>
          <a:p>
            <a:r>
              <a:rPr kumimoji="0" lang="es-ES" sz="2800" b="1" i="0" u="none" strike="noStrike" kern="1200" cap="none" spc="0" normalizeH="0" baseline="0" noProof="0" dirty="0">
                <a:ln>
                  <a:noFill/>
                </a:ln>
                <a:solidFill>
                  <a:prstClr val="black"/>
                </a:solidFill>
                <a:effectLst/>
                <a:uLnTx/>
                <a:uFillTx/>
                <a:latin typeface="Calibri" panose="020F0502020204030204"/>
                <a:ea typeface="+mn-ea"/>
                <a:cs typeface="+mn-cs"/>
              </a:rPr>
              <a:t>El Modelado de Base de Datos</a:t>
            </a:r>
            <a:endParaRPr lang="es-DO" sz="2800" b="1" dirty="0"/>
          </a:p>
        </p:txBody>
      </p:sp>
      <p:sp>
        <p:nvSpPr>
          <p:cNvPr id="8" name="CuadroTexto 7">
            <a:extLst>
              <a:ext uri="{FF2B5EF4-FFF2-40B4-BE49-F238E27FC236}">
                <a16:creationId xmlns:a16="http://schemas.microsoft.com/office/drawing/2014/main" id="{5CCCCD6F-D077-6751-C69C-0C7FD8B9F731}"/>
              </a:ext>
            </a:extLst>
          </p:cNvPr>
          <p:cNvSpPr txBox="1"/>
          <p:nvPr/>
        </p:nvSpPr>
        <p:spPr>
          <a:xfrm>
            <a:off x="8310990" y="6306259"/>
            <a:ext cx="3703320" cy="369332"/>
          </a:xfrm>
          <a:prstGeom prst="rect">
            <a:avLst/>
          </a:prstGeom>
          <a:noFill/>
        </p:spPr>
        <p:txBody>
          <a:bodyPr wrap="square">
            <a:spAutoFit/>
          </a:bodyPr>
          <a:lstStyle/>
          <a:p>
            <a:r>
              <a:rPr lang="es-DO" b="1" dirty="0">
                <a:solidFill>
                  <a:srgbClr val="00B0F0"/>
                </a:solidFill>
              </a:rPr>
              <a:t>Fuente: </a:t>
            </a:r>
            <a:r>
              <a:rPr lang="es-DO" dirty="0"/>
              <a:t>https://blogvisionarios.com/</a:t>
            </a:r>
          </a:p>
        </p:txBody>
      </p:sp>
    </p:spTree>
    <p:extLst>
      <p:ext uri="{BB962C8B-B14F-4D97-AF65-F5344CB8AC3E}">
        <p14:creationId xmlns:p14="http://schemas.microsoft.com/office/powerpoint/2010/main" val="2246950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073C24C-2C7F-4891-BAD9-3CA9FEB61F84}"/>
              </a:ext>
            </a:extLst>
          </p:cNvPr>
          <p:cNvSpPr txBox="1"/>
          <p:nvPr/>
        </p:nvSpPr>
        <p:spPr>
          <a:xfrm>
            <a:off x="321892" y="440653"/>
            <a:ext cx="11870108" cy="4801314"/>
          </a:xfrm>
          <a:prstGeom prst="rect">
            <a:avLst/>
          </a:prstGeom>
          <a:noFill/>
        </p:spPr>
        <p:txBody>
          <a:bodyPr wrap="square">
            <a:spAutoFit/>
          </a:bodyPr>
          <a:lstStyle/>
          <a:p>
            <a:r>
              <a:rPr lang="es-ES" sz="1800" dirty="0">
                <a:solidFill>
                  <a:srgbClr val="008000"/>
                </a:solidFill>
                <a:latin typeface="Consolas" panose="020B0609020204030204" pitchFamily="49" charset="0"/>
              </a:rPr>
              <a:t>--MOSTRAR LA CANTIDAD TOTAL DE SOCICIOS: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[Total Socios]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a:t>
            </a: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--MOSTRAR LA CANTIDAD TOTAL DE AHORROS: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FF00FF"/>
                </a:solidFill>
                <a:latin typeface="Consolas" panose="020B0609020204030204" pitchFamily="49" charset="0"/>
              </a:rPr>
              <a:t>sum</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Monto_ahoro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[Total Ahorro]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AHORRO</a:t>
            </a:r>
          </a:p>
          <a:p>
            <a:endParaRPr lang="en-US" dirty="0">
              <a:solidFill>
                <a:srgbClr val="FF0000"/>
              </a:solidFill>
              <a:latin typeface="Consolas" panose="020B0609020204030204" pitchFamily="49" charset="0"/>
            </a:endParaRPr>
          </a:p>
          <a:p>
            <a:endParaRPr lang="en-US" sz="1800" dirty="0">
              <a:solidFill>
                <a:srgbClr val="FF0000"/>
              </a:solidFill>
              <a:latin typeface="Consolas" panose="020B0609020204030204" pitchFamily="49" charset="0"/>
            </a:endParaRPr>
          </a:p>
          <a:p>
            <a:endParaRPr lang="es-ES" sz="18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B61A1A4A-DF21-F51B-238A-45FC592C438E}"/>
              </a:ext>
            </a:extLst>
          </p:cNvPr>
          <p:cNvPicPr>
            <a:picLocks noChangeAspect="1"/>
          </p:cNvPicPr>
          <p:nvPr/>
        </p:nvPicPr>
        <p:blipFill>
          <a:blip r:embed="rId2"/>
          <a:stretch>
            <a:fillRect/>
          </a:stretch>
        </p:blipFill>
        <p:spPr>
          <a:xfrm>
            <a:off x="3565522" y="1616033"/>
            <a:ext cx="2565586" cy="1484490"/>
          </a:xfrm>
          <a:prstGeom prst="rect">
            <a:avLst/>
          </a:prstGeom>
        </p:spPr>
      </p:pic>
      <p:pic>
        <p:nvPicPr>
          <p:cNvPr id="8" name="Imagen 7">
            <a:extLst>
              <a:ext uri="{FF2B5EF4-FFF2-40B4-BE49-F238E27FC236}">
                <a16:creationId xmlns:a16="http://schemas.microsoft.com/office/drawing/2014/main" id="{937A5847-6DBB-B2C9-4391-32E4D9447C79}"/>
              </a:ext>
            </a:extLst>
          </p:cNvPr>
          <p:cNvPicPr>
            <a:picLocks noChangeAspect="1"/>
          </p:cNvPicPr>
          <p:nvPr/>
        </p:nvPicPr>
        <p:blipFill>
          <a:blip r:embed="rId3"/>
          <a:stretch>
            <a:fillRect/>
          </a:stretch>
        </p:blipFill>
        <p:spPr>
          <a:xfrm>
            <a:off x="3342328" y="4654242"/>
            <a:ext cx="3011973" cy="1740251"/>
          </a:xfrm>
          <a:prstGeom prst="rect">
            <a:avLst/>
          </a:prstGeom>
        </p:spPr>
      </p:pic>
    </p:spTree>
    <p:extLst>
      <p:ext uri="{BB962C8B-B14F-4D97-AF65-F5344CB8AC3E}">
        <p14:creationId xmlns:p14="http://schemas.microsoft.com/office/powerpoint/2010/main" val="345873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91E8373-C737-F94F-7A76-4E3DB0C6B773}"/>
              </a:ext>
            </a:extLst>
          </p:cNvPr>
          <p:cNvSpPr txBox="1"/>
          <p:nvPr/>
        </p:nvSpPr>
        <p:spPr>
          <a:xfrm>
            <a:off x="401782" y="113759"/>
            <a:ext cx="10044545" cy="5355312"/>
          </a:xfrm>
          <a:prstGeom prst="rect">
            <a:avLst/>
          </a:prstGeom>
          <a:noFill/>
        </p:spPr>
        <p:txBody>
          <a:bodyPr wrap="square">
            <a:spAutoFit/>
          </a:bodyPr>
          <a:lstStyle/>
          <a:p>
            <a:endParaRPr lang="en-US" sz="1800" dirty="0">
              <a:solidFill>
                <a:srgbClr val="FF0000"/>
              </a:solidFill>
              <a:latin typeface="Consolas" panose="020B0609020204030204" pitchFamily="49" charset="0"/>
            </a:endParaRPr>
          </a:p>
          <a:p>
            <a:r>
              <a:rPr lang="es-DO" sz="1800" dirty="0">
                <a:solidFill>
                  <a:srgbClr val="008000"/>
                </a:solidFill>
                <a:latin typeface="Consolas" panose="020B0609020204030204" pitchFamily="49" charset="0"/>
              </a:rPr>
              <a:t>-- CUANTOS SOCIOS SON HOMBRES:</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'HOMBRES'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'1’</a:t>
            </a: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r>
              <a:rPr lang="es-DO" sz="1800" dirty="0">
                <a:solidFill>
                  <a:srgbClr val="008000"/>
                </a:solidFill>
                <a:latin typeface="Consolas" panose="020B0609020204030204" pitchFamily="49" charset="0"/>
              </a:rPr>
              <a:t>-- CUANTOS SOCIOS SON MUJERES:</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'MUJERES'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endParaRPr lang="en-US" dirty="0">
              <a:solidFill>
                <a:srgbClr val="FF0000"/>
              </a:solidFill>
              <a:latin typeface="Consolas" panose="020B0609020204030204" pitchFamily="49" charset="0"/>
            </a:endParaRPr>
          </a:p>
          <a:p>
            <a:r>
              <a:rPr lang="es-DO" sz="1800" dirty="0">
                <a:solidFill>
                  <a:srgbClr val="008000"/>
                </a:solidFill>
                <a:latin typeface="Consolas" panose="020B0609020204030204" pitchFamily="49" charset="0"/>
              </a:rPr>
              <a:t>-- CUANTOS SOCIOS SON INDEFINIDOS:</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'INDEFINIDOS'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'3'</a:t>
            </a:r>
            <a:endParaRPr lang="en-US" dirty="0">
              <a:solidFill>
                <a:srgbClr val="FF0000"/>
              </a:solidFill>
              <a:latin typeface="Consolas" panose="020B0609020204030204" pitchFamily="49" charset="0"/>
            </a:endParaRPr>
          </a:p>
          <a:p>
            <a:endParaRPr lang="en-US" sz="1800" dirty="0">
              <a:solidFill>
                <a:srgbClr val="FF0000"/>
              </a:solidFill>
              <a:latin typeface="Consolas" panose="020B0609020204030204" pitchFamily="49" charset="0"/>
            </a:endParaRPr>
          </a:p>
        </p:txBody>
      </p:sp>
      <p:pic>
        <p:nvPicPr>
          <p:cNvPr id="4" name="Imagen 3">
            <a:extLst>
              <a:ext uri="{FF2B5EF4-FFF2-40B4-BE49-F238E27FC236}">
                <a16:creationId xmlns:a16="http://schemas.microsoft.com/office/drawing/2014/main" id="{F0BD2EAF-C545-1B3E-2C20-252CBD9F018A}"/>
              </a:ext>
            </a:extLst>
          </p:cNvPr>
          <p:cNvPicPr>
            <a:picLocks noChangeAspect="1"/>
          </p:cNvPicPr>
          <p:nvPr/>
        </p:nvPicPr>
        <p:blipFill>
          <a:blip r:embed="rId2"/>
          <a:stretch>
            <a:fillRect/>
          </a:stretch>
        </p:blipFill>
        <p:spPr>
          <a:xfrm>
            <a:off x="8614333" y="658740"/>
            <a:ext cx="2831343" cy="1460377"/>
          </a:xfrm>
          <a:prstGeom prst="rect">
            <a:avLst/>
          </a:prstGeom>
        </p:spPr>
      </p:pic>
      <p:pic>
        <p:nvPicPr>
          <p:cNvPr id="6" name="Imagen 5">
            <a:extLst>
              <a:ext uri="{FF2B5EF4-FFF2-40B4-BE49-F238E27FC236}">
                <a16:creationId xmlns:a16="http://schemas.microsoft.com/office/drawing/2014/main" id="{4E59B5E1-782C-5DAB-8590-7DB4D7B7DFD3}"/>
              </a:ext>
            </a:extLst>
          </p:cNvPr>
          <p:cNvPicPr>
            <a:picLocks noChangeAspect="1"/>
          </p:cNvPicPr>
          <p:nvPr/>
        </p:nvPicPr>
        <p:blipFill>
          <a:blip r:embed="rId3"/>
          <a:stretch>
            <a:fillRect/>
          </a:stretch>
        </p:blipFill>
        <p:spPr>
          <a:xfrm>
            <a:off x="8614333" y="4424805"/>
            <a:ext cx="2875780" cy="1589247"/>
          </a:xfrm>
          <a:prstGeom prst="rect">
            <a:avLst/>
          </a:prstGeom>
        </p:spPr>
      </p:pic>
      <p:pic>
        <p:nvPicPr>
          <p:cNvPr id="8" name="Imagen 7">
            <a:extLst>
              <a:ext uri="{FF2B5EF4-FFF2-40B4-BE49-F238E27FC236}">
                <a16:creationId xmlns:a16="http://schemas.microsoft.com/office/drawing/2014/main" id="{79347884-1447-DBDE-A7C8-9259891ED3B2}"/>
              </a:ext>
            </a:extLst>
          </p:cNvPr>
          <p:cNvPicPr>
            <a:picLocks noChangeAspect="1"/>
          </p:cNvPicPr>
          <p:nvPr/>
        </p:nvPicPr>
        <p:blipFill>
          <a:blip r:embed="rId4"/>
          <a:stretch>
            <a:fillRect/>
          </a:stretch>
        </p:blipFill>
        <p:spPr>
          <a:xfrm>
            <a:off x="8658771" y="2553148"/>
            <a:ext cx="2831342" cy="1569708"/>
          </a:xfrm>
          <a:prstGeom prst="rect">
            <a:avLst/>
          </a:prstGeom>
        </p:spPr>
      </p:pic>
    </p:spTree>
    <p:extLst>
      <p:ext uri="{BB962C8B-B14F-4D97-AF65-F5344CB8AC3E}">
        <p14:creationId xmlns:p14="http://schemas.microsoft.com/office/powerpoint/2010/main" val="2099193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4F4A613-3D23-4575-BCAB-A4B593C0C7C5}"/>
              </a:ext>
            </a:extLst>
          </p:cNvPr>
          <p:cNvSpPr txBox="1"/>
          <p:nvPr/>
        </p:nvSpPr>
        <p:spPr>
          <a:xfrm>
            <a:off x="256373" y="315810"/>
            <a:ext cx="6590944" cy="923330"/>
          </a:xfrm>
          <a:prstGeom prst="rect">
            <a:avLst/>
          </a:prstGeom>
          <a:noFill/>
        </p:spPr>
        <p:txBody>
          <a:bodyPr wrap="square">
            <a:spAutoFit/>
          </a:bodyPr>
          <a:lstStyle/>
          <a:p>
            <a:r>
              <a:rPr lang="es-ES" sz="1800" dirty="0">
                <a:solidFill>
                  <a:srgbClr val="008000"/>
                </a:solidFill>
                <a:latin typeface="Consolas" panose="020B0609020204030204" pitchFamily="49" charset="0"/>
              </a:rPr>
              <a:t>-- MOSTRAR LOS SOCIOS SON HOMBRES: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'1'</a:t>
            </a:r>
          </a:p>
        </p:txBody>
      </p:sp>
      <p:pic>
        <p:nvPicPr>
          <p:cNvPr id="6" name="Imagen 5">
            <a:extLst>
              <a:ext uri="{FF2B5EF4-FFF2-40B4-BE49-F238E27FC236}">
                <a16:creationId xmlns:a16="http://schemas.microsoft.com/office/drawing/2014/main" id="{4D3CAE10-942A-7071-2F2B-C1B1910E2215}"/>
              </a:ext>
            </a:extLst>
          </p:cNvPr>
          <p:cNvPicPr>
            <a:picLocks noChangeAspect="1"/>
          </p:cNvPicPr>
          <p:nvPr/>
        </p:nvPicPr>
        <p:blipFill>
          <a:blip r:embed="rId2"/>
          <a:stretch>
            <a:fillRect/>
          </a:stretch>
        </p:blipFill>
        <p:spPr>
          <a:xfrm>
            <a:off x="256373" y="1272939"/>
            <a:ext cx="11416145" cy="3550661"/>
          </a:xfrm>
          <a:prstGeom prst="rect">
            <a:avLst/>
          </a:prstGeom>
        </p:spPr>
      </p:pic>
    </p:spTree>
    <p:extLst>
      <p:ext uri="{BB962C8B-B14F-4D97-AF65-F5344CB8AC3E}">
        <p14:creationId xmlns:p14="http://schemas.microsoft.com/office/powerpoint/2010/main" val="3888410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6BE68FE-78B5-6789-CAE9-C3094EA1B405}"/>
              </a:ext>
            </a:extLst>
          </p:cNvPr>
          <p:cNvSpPr txBox="1"/>
          <p:nvPr/>
        </p:nvSpPr>
        <p:spPr>
          <a:xfrm>
            <a:off x="523690" y="400621"/>
            <a:ext cx="6097424" cy="923330"/>
          </a:xfrm>
          <a:prstGeom prst="rect">
            <a:avLst/>
          </a:prstGeom>
          <a:noFill/>
        </p:spPr>
        <p:txBody>
          <a:bodyPr wrap="square">
            <a:spAutoFit/>
          </a:bodyPr>
          <a:lstStyle/>
          <a:p>
            <a:r>
              <a:rPr lang="es-ES" sz="1800" dirty="0">
                <a:solidFill>
                  <a:srgbClr val="008000"/>
                </a:solidFill>
                <a:latin typeface="Consolas" panose="020B0609020204030204" pitchFamily="49" charset="0"/>
              </a:rPr>
              <a:t>-- MOSTRAR LOS SOCIOS SON MUJERES: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p>
        </p:txBody>
      </p:sp>
      <p:pic>
        <p:nvPicPr>
          <p:cNvPr id="4" name="Imagen 3">
            <a:extLst>
              <a:ext uri="{FF2B5EF4-FFF2-40B4-BE49-F238E27FC236}">
                <a16:creationId xmlns:a16="http://schemas.microsoft.com/office/drawing/2014/main" id="{89908CF7-398F-F527-A2DC-14D7DEA5EF02}"/>
              </a:ext>
            </a:extLst>
          </p:cNvPr>
          <p:cNvPicPr>
            <a:picLocks noChangeAspect="1"/>
          </p:cNvPicPr>
          <p:nvPr/>
        </p:nvPicPr>
        <p:blipFill>
          <a:blip r:embed="rId2"/>
          <a:stretch>
            <a:fillRect/>
          </a:stretch>
        </p:blipFill>
        <p:spPr>
          <a:xfrm>
            <a:off x="384130" y="1323951"/>
            <a:ext cx="11199218" cy="2325933"/>
          </a:xfrm>
          <a:prstGeom prst="rect">
            <a:avLst/>
          </a:prstGeom>
        </p:spPr>
      </p:pic>
      <p:pic>
        <p:nvPicPr>
          <p:cNvPr id="6" name="Imagen 5">
            <a:extLst>
              <a:ext uri="{FF2B5EF4-FFF2-40B4-BE49-F238E27FC236}">
                <a16:creationId xmlns:a16="http://schemas.microsoft.com/office/drawing/2014/main" id="{AF35F4D8-0E24-0A83-09D3-0B6382F0A69D}"/>
              </a:ext>
            </a:extLst>
          </p:cNvPr>
          <p:cNvPicPr>
            <a:picLocks noChangeAspect="1"/>
          </p:cNvPicPr>
          <p:nvPr/>
        </p:nvPicPr>
        <p:blipFill>
          <a:blip r:embed="rId3"/>
          <a:stretch>
            <a:fillRect/>
          </a:stretch>
        </p:blipFill>
        <p:spPr>
          <a:xfrm>
            <a:off x="384129" y="5005546"/>
            <a:ext cx="11199219" cy="1338958"/>
          </a:xfrm>
          <a:prstGeom prst="rect">
            <a:avLst/>
          </a:prstGeom>
        </p:spPr>
      </p:pic>
      <p:sp>
        <p:nvSpPr>
          <p:cNvPr id="8" name="CuadroTexto 7">
            <a:extLst>
              <a:ext uri="{FF2B5EF4-FFF2-40B4-BE49-F238E27FC236}">
                <a16:creationId xmlns:a16="http://schemas.microsoft.com/office/drawing/2014/main" id="{BD4A4F88-2C15-038C-9E14-CC082EBFA041}"/>
              </a:ext>
            </a:extLst>
          </p:cNvPr>
          <p:cNvSpPr txBox="1"/>
          <p:nvPr/>
        </p:nvSpPr>
        <p:spPr>
          <a:xfrm>
            <a:off x="384129" y="3825118"/>
            <a:ext cx="6096000" cy="923330"/>
          </a:xfrm>
          <a:prstGeom prst="rect">
            <a:avLst/>
          </a:prstGeom>
          <a:noFill/>
        </p:spPr>
        <p:txBody>
          <a:bodyPr wrap="square">
            <a:spAutoFit/>
          </a:bodyPr>
          <a:lstStyle/>
          <a:p>
            <a:r>
              <a:rPr lang="es-ES" sz="1800" dirty="0">
                <a:solidFill>
                  <a:srgbClr val="008000"/>
                </a:solidFill>
                <a:latin typeface="Consolas" panose="020B0609020204030204" pitchFamily="49" charset="0"/>
              </a:rPr>
              <a:t>-- MOSTRAR LOS SOCIOS SON SIN DEFINICION:</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id_genero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'3'</a:t>
            </a:r>
            <a:endParaRPr lang="es-DO" dirty="0"/>
          </a:p>
        </p:txBody>
      </p:sp>
    </p:spTree>
    <p:extLst>
      <p:ext uri="{BB962C8B-B14F-4D97-AF65-F5344CB8AC3E}">
        <p14:creationId xmlns:p14="http://schemas.microsoft.com/office/powerpoint/2010/main" val="4256622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8166A29-9F64-0A98-B3F3-6BC9AA731BD3}"/>
              </a:ext>
            </a:extLst>
          </p:cNvPr>
          <p:cNvSpPr txBox="1"/>
          <p:nvPr/>
        </p:nvSpPr>
        <p:spPr>
          <a:xfrm>
            <a:off x="415637" y="279600"/>
            <a:ext cx="6096000" cy="923330"/>
          </a:xfrm>
          <a:prstGeom prst="rect">
            <a:avLst/>
          </a:prstGeom>
          <a:noFill/>
        </p:spPr>
        <p:txBody>
          <a:bodyPr wrap="square">
            <a:spAutoFit/>
          </a:bodyPr>
          <a:lstStyle/>
          <a:p>
            <a:r>
              <a:rPr lang="es-ES" sz="1800" dirty="0">
                <a:solidFill>
                  <a:srgbClr val="008000"/>
                </a:solidFill>
                <a:latin typeface="Consolas" panose="020B0609020204030204" pitchFamily="49" charset="0"/>
              </a:rPr>
              <a:t>--MOSTRAR LA TABLA DE AHORROS: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AHORRO</a:t>
            </a:r>
            <a:endParaRPr lang="es-DO" dirty="0"/>
          </a:p>
        </p:txBody>
      </p:sp>
      <p:pic>
        <p:nvPicPr>
          <p:cNvPr id="5" name="Imagen 4">
            <a:extLst>
              <a:ext uri="{FF2B5EF4-FFF2-40B4-BE49-F238E27FC236}">
                <a16:creationId xmlns:a16="http://schemas.microsoft.com/office/drawing/2014/main" id="{EE0AAD4C-2F8A-DF2C-CA33-7A3958346E85}"/>
              </a:ext>
            </a:extLst>
          </p:cNvPr>
          <p:cNvPicPr>
            <a:picLocks noChangeAspect="1"/>
          </p:cNvPicPr>
          <p:nvPr/>
        </p:nvPicPr>
        <p:blipFill>
          <a:blip r:embed="rId2"/>
          <a:stretch>
            <a:fillRect/>
          </a:stretch>
        </p:blipFill>
        <p:spPr>
          <a:xfrm>
            <a:off x="415637" y="1343891"/>
            <a:ext cx="3324225" cy="5334000"/>
          </a:xfrm>
          <a:prstGeom prst="rect">
            <a:avLst/>
          </a:prstGeom>
        </p:spPr>
      </p:pic>
    </p:spTree>
    <p:extLst>
      <p:ext uri="{BB962C8B-B14F-4D97-AF65-F5344CB8AC3E}">
        <p14:creationId xmlns:p14="http://schemas.microsoft.com/office/powerpoint/2010/main" val="650454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BA81A-34CE-46DE-A36E-03A493584C80}"/>
              </a:ext>
            </a:extLst>
          </p:cNvPr>
          <p:cNvSpPr txBox="1"/>
          <p:nvPr/>
        </p:nvSpPr>
        <p:spPr>
          <a:xfrm>
            <a:off x="2692400" y="173309"/>
            <a:ext cx="8026400" cy="584775"/>
          </a:xfrm>
          <a:prstGeom prst="rect">
            <a:avLst/>
          </a:prstGeom>
          <a:noFill/>
        </p:spPr>
        <p:txBody>
          <a:bodyPr wrap="square">
            <a:spAutoFit/>
          </a:bodyPr>
          <a:lstStyle/>
          <a:p>
            <a:pPr algn="just"/>
            <a:r>
              <a:rPr lang="es-DO" sz="3200" b="1" u="sng" dirty="0"/>
              <a:t>Realizando Consultas avanzadas con </a:t>
            </a:r>
            <a:r>
              <a:rPr lang="es-DO" sz="3200" b="1" u="sng" dirty="0">
                <a:solidFill>
                  <a:srgbClr val="0000FF"/>
                </a:solidFill>
              </a:rPr>
              <a:t>JOIN</a:t>
            </a:r>
            <a:endParaRPr lang="es-DO" sz="3200" b="1" u="sng" dirty="0"/>
          </a:p>
        </p:txBody>
      </p:sp>
      <p:sp>
        <p:nvSpPr>
          <p:cNvPr id="5" name="TextBox 4">
            <a:extLst>
              <a:ext uri="{FF2B5EF4-FFF2-40B4-BE49-F238E27FC236}">
                <a16:creationId xmlns:a16="http://schemas.microsoft.com/office/drawing/2014/main" id="{FC509541-C12E-4C88-BBF2-AAF261BF28C3}"/>
              </a:ext>
            </a:extLst>
          </p:cNvPr>
          <p:cNvSpPr txBox="1"/>
          <p:nvPr/>
        </p:nvSpPr>
        <p:spPr>
          <a:xfrm>
            <a:off x="308077" y="1110417"/>
            <a:ext cx="6295923" cy="2965555"/>
          </a:xfrm>
          <a:prstGeom prst="rect">
            <a:avLst/>
          </a:prstGeom>
          <a:noFill/>
        </p:spPr>
        <p:txBody>
          <a:bodyPr wrap="square">
            <a:spAutoFit/>
          </a:bodyPr>
          <a:lstStyle/>
          <a:p>
            <a:pPr algn="just"/>
            <a:r>
              <a:rPr lang="es-DO" sz="1867" dirty="0">
                <a:latin typeface="Times New Roman" panose="02020603050405020304" pitchFamily="18" charset="0"/>
                <a:cs typeface="Times New Roman" panose="02020603050405020304" pitchFamily="18" charset="0"/>
              </a:rPr>
              <a:t>El </a:t>
            </a:r>
            <a:r>
              <a:rPr lang="es-DO" sz="1867" b="1" dirty="0">
                <a:latin typeface="Times New Roman" panose="02020603050405020304" pitchFamily="18" charset="0"/>
                <a:cs typeface="Times New Roman" panose="02020603050405020304" pitchFamily="18" charset="0"/>
              </a:rPr>
              <a:t>álgebra relacional</a:t>
            </a:r>
            <a:r>
              <a:rPr lang="es-DO" sz="1867" dirty="0">
                <a:latin typeface="Times New Roman" panose="02020603050405020304" pitchFamily="18" charset="0"/>
                <a:cs typeface="Times New Roman" panose="02020603050405020304" pitchFamily="18" charset="0"/>
              </a:rPr>
              <a:t> es un conjunto de operaciones que describen paso a paso cómo computar una respuesta sobre las relaciones, tal y como éstas son definidas en el modelo relacional. Denominada de tipo </a:t>
            </a:r>
            <a:r>
              <a:rPr lang="es-DO" sz="1867" b="1" dirty="0">
                <a:latin typeface="Times New Roman" panose="02020603050405020304" pitchFamily="18" charset="0"/>
                <a:cs typeface="Times New Roman" panose="02020603050405020304" pitchFamily="18" charset="0"/>
              </a:rPr>
              <a:t>procedimental</a:t>
            </a:r>
            <a:r>
              <a:rPr lang="es-DO" sz="1867" dirty="0">
                <a:latin typeface="Times New Roman" panose="02020603050405020304" pitchFamily="18" charset="0"/>
                <a:cs typeface="Times New Roman" panose="02020603050405020304" pitchFamily="18" charset="0"/>
              </a:rPr>
              <a:t>, a diferencia del Cálculo relacional que es de tipo declarativo.</a:t>
            </a:r>
          </a:p>
          <a:p>
            <a:pPr algn="just"/>
            <a:r>
              <a:rPr lang="es-DO" sz="1867" dirty="0">
                <a:latin typeface="Times New Roman" panose="02020603050405020304" pitchFamily="18" charset="0"/>
                <a:cs typeface="Times New Roman" panose="02020603050405020304" pitchFamily="18" charset="0"/>
              </a:rPr>
              <a:t>Describe el aspecto de la manipulación de datos. Estas operaciones se usan como una representación intermedia de una consulta a una base de datos y, debido a sus propiedades algebraicas, sirven para obtener una versión más optimizada y eficiente de dicha consulta.</a:t>
            </a:r>
          </a:p>
        </p:txBody>
      </p:sp>
      <p:sp>
        <p:nvSpPr>
          <p:cNvPr id="7" name="TextBox 6">
            <a:extLst>
              <a:ext uri="{FF2B5EF4-FFF2-40B4-BE49-F238E27FC236}">
                <a16:creationId xmlns:a16="http://schemas.microsoft.com/office/drawing/2014/main" id="{95727DB5-741E-462A-9020-6CB1F169F387}"/>
              </a:ext>
            </a:extLst>
          </p:cNvPr>
          <p:cNvSpPr txBox="1"/>
          <p:nvPr/>
        </p:nvSpPr>
        <p:spPr>
          <a:xfrm>
            <a:off x="308077" y="4343401"/>
            <a:ext cx="6295923" cy="2103589"/>
          </a:xfrm>
          <a:prstGeom prst="rect">
            <a:avLst/>
          </a:prstGeom>
          <a:noFill/>
        </p:spPr>
        <p:txBody>
          <a:bodyPr wrap="square">
            <a:spAutoFit/>
          </a:bodyPr>
          <a:lstStyle>
            <a:defPPr>
              <a:defRPr lang="es-DO"/>
            </a:defPPr>
            <a:lvl1pPr algn="just">
              <a:defRPr sz="1400" b="0" i="0">
                <a:effectLst/>
                <a:latin typeface="Times New Roman" panose="02020603050405020304" pitchFamily="18" charset="0"/>
                <a:cs typeface="Times New Roman" panose="02020603050405020304" pitchFamily="18" charset="0"/>
              </a:defRPr>
            </a:lvl1pPr>
          </a:lstStyle>
          <a:p>
            <a:r>
              <a:rPr lang="es-DO" sz="1867" dirty="0"/>
              <a:t>El producto cartesiano es una operación de la teoría de conjuntos en la que dos o más conjuntos se combinan entre sí. En el modelo de base de datos relacional se utiliza el producto cartesiano para interconectar conjuntos de tuplas en la forma de una tabla. El resultado de esta operación es otro conjunto de tuplas ordenadas, donde cada tupla está compuesta por un elemento de cada conjunto inicial.</a:t>
            </a:r>
          </a:p>
        </p:txBody>
      </p:sp>
      <p:pic>
        <p:nvPicPr>
          <p:cNvPr id="1028" name="Picture 4" descr="Nube De La Palabra álgebra Relacional Abstracto Para Con Las Etiquetas Y  Términos Relacionados Fotos, Retratos, Imágenes Y Fotografía De Archivo  Libres De Derecho. Image 16579212.">
            <a:extLst>
              <a:ext uri="{FF2B5EF4-FFF2-40B4-BE49-F238E27FC236}">
                <a16:creationId xmlns:a16="http://schemas.microsoft.com/office/drawing/2014/main" id="{CDDBC9A0-3577-4A36-9018-D496B61E75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600" y="961071"/>
            <a:ext cx="3302000" cy="3329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finición de producto cartesiano - Qué es, Significado y Concepto">
            <a:extLst>
              <a:ext uri="{FF2B5EF4-FFF2-40B4-BE49-F238E27FC236}">
                <a16:creationId xmlns:a16="http://schemas.microsoft.com/office/drawing/2014/main" id="{F315824F-03C5-4C48-AFBB-1D46E146E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200" y="4316429"/>
            <a:ext cx="3302000"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890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QL Server Joins | Different Types Of Joins [Updated 2021]">
            <a:extLst>
              <a:ext uri="{FF2B5EF4-FFF2-40B4-BE49-F238E27FC236}">
                <a16:creationId xmlns:a16="http://schemas.microsoft.com/office/drawing/2014/main" id="{1F14EA67-14D3-490C-B2AE-5BF7B2D7B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185" y="0"/>
            <a:ext cx="94255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627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ntencia JOIN en SQL - Wikipedia, la enciclopedia libre">
            <a:extLst>
              <a:ext uri="{FF2B5EF4-FFF2-40B4-BE49-F238E27FC236}">
                <a16:creationId xmlns:a16="http://schemas.microsoft.com/office/drawing/2014/main" id="{E345D5CA-71EA-4FE3-895F-5713E56DB7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7708" y="164636"/>
            <a:ext cx="4176184" cy="3013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2754AF-A890-4D30-93C4-DE1F2FF6B2F2}"/>
              </a:ext>
            </a:extLst>
          </p:cNvPr>
          <p:cNvSpPr txBox="1"/>
          <p:nvPr/>
        </p:nvSpPr>
        <p:spPr>
          <a:xfrm>
            <a:off x="406400" y="542638"/>
            <a:ext cx="6502400" cy="2103589"/>
          </a:xfrm>
          <a:prstGeom prst="rect">
            <a:avLst/>
          </a:prstGeom>
          <a:noFill/>
        </p:spPr>
        <p:txBody>
          <a:bodyPr wrap="square">
            <a:spAutoFit/>
          </a:bodyPr>
          <a:lstStyle>
            <a:defPPr>
              <a:defRPr lang="es-DO"/>
            </a:defPPr>
            <a:lvl1pPr algn="just">
              <a:defRPr sz="1400" b="0" i="0">
                <a:effectLst/>
                <a:latin typeface="Times New Roman" panose="02020603050405020304" pitchFamily="18" charset="0"/>
                <a:cs typeface="Times New Roman" panose="02020603050405020304" pitchFamily="18" charset="0"/>
              </a:defRPr>
            </a:lvl1pPr>
          </a:lstStyle>
          <a:p>
            <a:r>
              <a:rPr lang="es-DO" sz="1867" b="1" dirty="0"/>
              <a:t>La sentencia JOIN </a:t>
            </a:r>
            <a:r>
              <a:rPr lang="es-DO" sz="1867" dirty="0"/>
              <a:t>(unir, combinar) de SQL permite combinar registros de una o más tablas en una base de datos. En el Lenguaje de Consultas Estructurado (SQL) hay tres tipos de JOIN: interno, externo y cruzado. El estándar ANSI del SQL especifica cinco tipos de JOIN: INNER, LEFT OUTER, RIGHT OUTER, FULL OUTER y CROSS. Una tabla puede unirse a sí misma, produciendo una auto-combinación, SELF-JOIN.</a:t>
            </a:r>
          </a:p>
        </p:txBody>
      </p:sp>
      <p:sp>
        <p:nvSpPr>
          <p:cNvPr id="3" name="TextBox 2">
            <a:extLst>
              <a:ext uri="{FF2B5EF4-FFF2-40B4-BE49-F238E27FC236}">
                <a16:creationId xmlns:a16="http://schemas.microsoft.com/office/drawing/2014/main" id="{E471A253-0947-4432-AA21-1104563B6150}"/>
              </a:ext>
            </a:extLst>
          </p:cNvPr>
          <p:cNvSpPr txBox="1"/>
          <p:nvPr/>
        </p:nvSpPr>
        <p:spPr>
          <a:xfrm>
            <a:off x="406400" y="3936591"/>
            <a:ext cx="6502400" cy="2678234"/>
          </a:xfrm>
          <a:prstGeom prst="rect">
            <a:avLst/>
          </a:prstGeom>
          <a:noFill/>
        </p:spPr>
        <p:txBody>
          <a:bodyPr wrap="square">
            <a:spAutoFit/>
          </a:bodyPr>
          <a:lstStyle/>
          <a:p>
            <a:pPr algn="just"/>
            <a:r>
              <a:rPr lang="es-DO" sz="1867" b="1" dirty="0">
                <a:latin typeface="Times New Roman" panose="02020603050405020304" pitchFamily="18" charset="0"/>
                <a:cs typeface="Times New Roman" panose="02020603050405020304" pitchFamily="18" charset="0"/>
              </a:rPr>
              <a:t>John Venn </a:t>
            </a:r>
            <a:r>
              <a:rPr lang="es-DO" sz="1867" dirty="0">
                <a:latin typeface="Times New Roman" panose="02020603050405020304" pitchFamily="18" charset="0"/>
                <a:cs typeface="Times New Roman" panose="02020603050405020304" pitchFamily="18" charset="0"/>
              </a:rPr>
              <a:t>1​2​ (Drypool, 4 de agosto de 1834 - Cambridge, 4 de abril de 1923), fue un matemático y lógico británico miembro de la Real Sociedad de Londres. Es especialmente conocido por su método de representación gráfica de proposiciones (según su cualidad y cantidad) y silogismos conocido como los diagramas de Venn. Estos permiten una comprobación de la validez o invalidez de un silogismo. Posteriormente fueron utilizados para mostrar visualmente las operaciones más elementales de la teoría de conjuntos</a:t>
            </a:r>
          </a:p>
        </p:txBody>
      </p:sp>
      <p:pic>
        <p:nvPicPr>
          <p:cNvPr id="2052" name="Picture 4" descr="Biografia de John Venn">
            <a:extLst>
              <a:ext uri="{FF2B5EF4-FFF2-40B4-BE49-F238E27FC236}">
                <a16:creationId xmlns:a16="http://schemas.microsoft.com/office/drawing/2014/main" id="{459DA7F1-EA89-4E07-A987-420E6F517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892" y="3277066"/>
            <a:ext cx="4318000" cy="3416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963907-AEEF-46BA-988D-DF318A85672C}"/>
              </a:ext>
            </a:extLst>
          </p:cNvPr>
          <p:cNvSpPr txBox="1"/>
          <p:nvPr/>
        </p:nvSpPr>
        <p:spPr>
          <a:xfrm>
            <a:off x="2270333" y="3095607"/>
            <a:ext cx="3048000" cy="666786"/>
          </a:xfrm>
          <a:prstGeom prst="rect">
            <a:avLst/>
          </a:prstGeom>
          <a:noFill/>
        </p:spPr>
        <p:txBody>
          <a:bodyPr wrap="square">
            <a:spAutoFit/>
          </a:bodyPr>
          <a:lstStyle/>
          <a:p>
            <a:pPr algn="ctr"/>
            <a:r>
              <a:rPr lang="es-DO" sz="3733" b="1" dirty="0">
                <a:latin typeface="Times New Roman" panose="02020603050405020304" pitchFamily="18" charset="0"/>
                <a:cs typeface="Times New Roman" panose="02020603050405020304" pitchFamily="18" charset="0"/>
              </a:rPr>
              <a:t>John Venn </a:t>
            </a:r>
            <a:endParaRPr lang="es-DO" sz="3733" b="1" dirty="0"/>
          </a:p>
        </p:txBody>
      </p:sp>
    </p:spTree>
    <p:extLst>
      <p:ext uri="{BB962C8B-B14F-4D97-AF65-F5344CB8AC3E}">
        <p14:creationId xmlns:p14="http://schemas.microsoft.com/office/powerpoint/2010/main" val="2052759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dos los tipos de JOIN en SQL - Guía de referencia rápida">
            <a:extLst>
              <a:ext uri="{FF2B5EF4-FFF2-40B4-BE49-F238E27FC236}">
                <a16:creationId xmlns:a16="http://schemas.microsoft.com/office/drawing/2014/main" id="{583F7426-4C64-4490-B7C7-8245AD3C3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67" y="536419"/>
            <a:ext cx="7620000" cy="599122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2F73B75-8789-48C2-88EB-B0915BCFAC44}"/>
              </a:ext>
            </a:extLst>
          </p:cNvPr>
          <p:cNvSpPr txBox="1"/>
          <p:nvPr/>
        </p:nvSpPr>
        <p:spPr>
          <a:xfrm>
            <a:off x="8783392" y="1685371"/>
            <a:ext cx="2975020" cy="3693319"/>
          </a:xfrm>
          <a:prstGeom prst="rect">
            <a:avLst/>
          </a:prstGeom>
          <a:noFill/>
        </p:spPr>
        <p:txBody>
          <a:bodyPr wrap="square" rtlCol="0">
            <a:spAutoFit/>
          </a:bodyPr>
          <a:lstStyle/>
          <a:p>
            <a:pPr algn="just"/>
            <a:r>
              <a:rPr lang="en-US" dirty="0"/>
              <a:t>Para el manejo de consultas o preguntas a la base de datos y sus tablas es necesario hacer uso de las sentencias y funciones propias del lenguaje SQL, en nuestro caso usando el Gestor de Base de datos SQL Server, entre ellas ya viste como usar el select, el cual lo puedes hacer en conjunto con preguntas y condiciones, pero otro uso es el de los Joins.</a:t>
            </a:r>
            <a:endParaRPr lang="es-ES" dirty="0"/>
          </a:p>
        </p:txBody>
      </p:sp>
    </p:spTree>
    <p:extLst>
      <p:ext uri="{BB962C8B-B14F-4D97-AF65-F5344CB8AC3E}">
        <p14:creationId xmlns:p14="http://schemas.microsoft.com/office/powerpoint/2010/main" val="2684206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moticon Pensando PNG transparente - StickPNG">
            <a:extLst>
              <a:ext uri="{FF2B5EF4-FFF2-40B4-BE49-F238E27FC236}">
                <a16:creationId xmlns:a16="http://schemas.microsoft.com/office/drawing/2014/main" id="{31D10BCD-F760-46B2-8664-9460EEB8D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688" y="213644"/>
            <a:ext cx="2274624" cy="187700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1688E5B-F626-49B7-814E-0A2EDD94A947}"/>
              </a:ext>
            </a:extLst>
          </p:cNvPr>
          <p:cNvSpPr txBox="1"/>
          <p:nvPr/>
        </p:nvSpPr>
        <p:spPr>
          <a:xfrm>
            <a:off x="367469" y="2175534"/>
            <a:ext cx="11246266" cy="4154984"/>
          </a:xfrm>
          <a:prstGeom prst="rect">
            <a:avLst/>
          </a:prstGeom>
          <a:noFill/>
        </p:spPr>
        <p:txBody>
          <a:bodyPr wrap="square" rtlCol="0">
            <a:spAutoFit/>
          </a:bodyPr>
          <a:lstStyle/>
          <a:p>
            <a:pPr algn="just"/>
            <a:r>
              <a:rPr lang="en-US" sz="2400" dirty="0"/>
              <a:t>Como te has dado cuenta, los </a:t>
            </a:r>
            <a:r>
              <a:rPr lang="en-US" sz="2400" b="1" dirty="0"/>
              <a:t>join</a:t>
            </a:r>
            <a:r>
              <a:rPr lang="en-US" sz="2400" dirty="0"/>
              <a:t> son para unir tablas, y la idea aqui es usarlos para poder hacer conexiones y extraer informacion y unirlas para darle contecto a la informacion, cuando tengo un campo id, este llama una propiedad </a:t>
            </a:r>
            <a:r>
              <a:rPr lang="en-US" sz="2400" b="1" dirty="0">
                <a:effectLst>
                  <a:outerShdw blurRad="38100" dist="38100" dir="2700000" algn="tl">
                    <a:srgbClr val="000000">
                      <a:alpha val="43137"/>
                    </a:srgbClr>
                  </a:outerShdw>
                </a:effectLst>
              </a:rPr>
              <a:t>f</a:t>
            </a:r>
            <a:r>
              <a:rPr lang="en-US" sz="2400" b="1" dirty="0"/>
              <a:t>oreign key o primary key </a:t>
            </a:r>
            <a:r>
              <a:rPr lang="en-US" sz="2400" dirty="0"/>
              <a:t>de otras tablas, y ese numero en una consulta como vez no tiene sentido, a menos que conozcas los datos uno por uno, pero con los </a:t>
            </a:r>
            <a:r>
              <a:rPr lang="en-US" sz="2400" b="1" dirty="0"/>
              <a:t>Join</a:t>
            </a:r>
            <a:r>
              <a:rPr lang="en-US" sz="2400" dirty="0"/>
              <a:t>, yo puedo llamar esa tabla en una consulta con su campo de </a:t>
            </a:r>
            <a:r>
              <a:rPr lang="en-US" sz="2400" dirty="0">
                <a:highlight>
                  <a:srgbClr val="FFFF00"/>
                </a:highlight>
              </a:rPr>
              <a:t>contexto y entender </a:t>
            </a:r>
            <a:r>
              <a:rPr lang="en-US" sz="2400" dirty="0"/>
              <a:t>a que se refiere, como por ejemplo cuando  estoy haciendo un select a la tabla socio, se que es la tabla socio, pero me gustaria saber de que ciudad, y solo me da un numero entonces tendria que ir a la tabla ciudad y ese Código ver a que ciudad pertenece, en nuestro caso con el </a:t>
            </a:r>
            <a:r>
              <a:rPr lang="en-US" sz="2400" b="1" dirty="0"/>
              <a:t>join</a:t>
            </a:r>
            <a:r>
              <a:rPr lang="en-US" sz="2400" dirty="0"/>
              <a:t> lo solucionamos y podemos mostrar otros datos en la misma consulta de otras tablas tambien como veremos a continuacion.</a:t>
            </a:r>
            <a:endParaRPr lang="es-ES" sz="2400" dirty="0"/>
          </a:p>
        </p:txBody>
      </p:sp>
    </p:spTree>
    <p:extLst>
      <p:ext uri="{BB962C8B-B14F-4D97-AF65-F5344CB8AC3E}">
        <p14:creationId xmlns:p14="http://schemas.microsoft.com/office/powerpoint/2010/main" val="204570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CFDAE5F-C1AD-1B3E-CAF2-807AE262BFAE}"/>
              </a:ext>
            </a:extLst>
          </p:cNvPr>
          <p:cNvSpPr txBox="1"/>
          <p:nvPr/>
        </p:nvSpPr>
        <p:spPr>
          <a:xfrm>
            <a:off x="477774" y="162806"/>
            <a:ext cx="6094476" cy="369332"/>
          </a:xfrm>
          <a:prstGeom prst="rect">
            <a:avLst/>
          </a:prstGeom>
          <a:noFill/>
        </p:spPr>
        <p:txBody>
          <a:bodyPr wrap="square">
            <a:spAutoFit/>
          </a:bodyPr>
          <a:lstStyle/>
          <a:p>
            <a:pPr algn="l"/>
            <a:r>
              <a:rPr lang="es-ES" b="1" i="0" dirty="0">
                <a:solidFill>
                  <a:srgbClr val="000000"/>
                </a:solidFill>
                <a:effectLst/>
                <a:latin typeface="Roboto" panose="02000000000000000000" pitchFamily="2" charset="0"/>
              </a:rPr>
              <a:t>Modelado Dimensional: Trabajando con Hechos</a:t>
            </a:r>
          </a:p>
        </p:txBody>
      </p:sp>
      <p:sp>
        <p:nvSpPr>
          <p:cNvPr id="8" name="CuadroTexto 7">
            <a:extLst>
              <a:ext uri="{FF2B5EF4-FFF2-40B4-BE49-F238E27FC236}">
                <a16:creationId xmlns:a16="http://schemas.microsoft.com/office/drawing/2014/main" id="{72916D01-8D93-EF24-11E0-9EA910523E34}"/>
              </a:ext>
            </a:extLst>
          </p:cNvPr>
          <p:cNvSpPr txBox="1"/>
          <p:nvPr/>
        </p:nvSpPr>
        <p:spPr>
          <a:xfrm>
            <a:off x="8220456" y="233131"/>
            <a:ext cx="3703320" cy="369332"/>
          </a:xfrm>
          <a:prstGeom prst="rect">
            <a:avLst/>
          </a:prstGeom>
          <a:noFill/>
        </p:spPr>
        <p:txBody>
          <a:bodyPr wrap="square">
            <a:spAutoFit/>
          </a:bodyPr>
          <a:lstStyle/>
          <a:p>
            <a:r>
              <a:rPr lang="es-DO" b="1" dirty="0">
                <a:solidFill>
                  <a:srgbClr val="00B0F0"/>
                </a:solidFill>
              </a:rPr>
              <a:t>Fuente: </a:t>
            </a:r>
            <a:r>
              <a:rPr lang="es-DO" dirty="0"/>
              <a:t>https://blogvisionarios.com/</a:t>
            </a:r>
          </a:p>
        </p:txBody>
      </p:sp>
      <p:sp>
        <p:nvSpPr>
          <p:cNvPr id="10" name="CuadroTexto 9">
            <a:extLst>
              <a:ext uri="{FF2B5EF4-FFF2-40B4-BE49-F238E27FC236}">
                <a16:creationId xmlns:a16="http://schemas.microsoft.com/office/drawing/2014/main" id="{7485D292-64DC-5211-44DD-D1438059641B}"/>
              </a:ext>
            </a:extLst>
          </p:cNvPr>
          <p:cNvSpPr txBox="1"/>
          <p:nvPr/>
        </p:nvSpPr>
        <p:spPr>
          <a:xfrm>
            <a:off x="185546" y="697545"/>
            <a:ext cx="11738229" cy="6001643"/>
          </a:xfrm>
          <a:prstGeom prst="rect">
            <a:avLst/>
          </a:prstGeom>
          <a:noFill/>
        </p:spPr>
        <p:txBody>
          <a:bodyPr wrap="square">
            <a:spAutoFit/>
          </a:bodyPr>
          <a:lstStyle/>
          <a:p>
            <a:pPr algn="just"/>
            <a:r>
              <a:rPr lang="es-ES" sz="1600" b="0" i="0" dirty="0">
                <a:solidFill>
                  <a:srgbClr val="121416"/>
                </a:solidFill>
                <a:effectLst/>
                <a:latin typeface="Roboto" panose="02000000000000000000" pitchFamily="2" charset="0"/>
              </a:rPr>
              <a:t>Los Hechos en modelado dimensional están compuestos por los detalles del proceso de negocio a analizar, contienen datos numéricos y medidas (métricas) de Negocio a analizar. Contienen también elementos (claves externas) para contextualizar dichas medidas, como por ejemplo el producto, la fecha, el cliente, la cuenta contable, etc.</a:t>
            </a:r>
            <a:endParaRPr lang="es-DO" sz="1600" dirty="0"/>
          </a:p>
          <a:p>
            <a:pPr algn="just"/>
            <a:endParaRPr lang="es-ES" sz="1600" dirty="0"/>
          </a:p>
          <a:p>
            <a:pPr algn="just"/>
            <a:r>
              <a:rPr lang="es-ES" sz="1600" dirty="0"/>
              <a:t>Las Tablas de Hechos (Fact Tables), son tablas que representan dicho proceso de negocio, por ejemplo, las ventas, las compras, las incidencias recibidas, los pagos, los apuntes contables, los clics sobre nuestro sitio web, etc. Veamos con más detalle los elementos que las componen:</a:t>
            </a:r>
            <a:endParaRPr lang="es-DO" sz="1600" dirty="0"/>
          </a:p>
          <a:p>
            <a:pPr algn="just"/>
            <a:endParaRPr lang="es-ES" sz="1600" b="1" i="0" dirty="0">
              <a:solidFill>
                <a:srgbClr val="121416"/>
              </a:solidFill>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s-ES" sz="1600" b="1" i="0" dirty="0">
                <a:solidFill>
                  <a:srgbClr val="121416"/>
                </a:solidFill>
                <a:effectLst/>
                <a:latin typeface="Arial" panose="020B0604020202020204" pitchFamily="34" charset="0"/>
                <a:cs typeface="Arial" panose="020B0604020202020204" pitchFamily="34" charset="0"/>
              </a:rPr>
              <a:t>Clave principal</a:t>
            </a:r>
            <a:r>
              <a:rPr lang="es-ES" sz="1600" b="0" i="0" dirty="0">
                <a:solidFill>
                  <a:srgbClr val="121416"/>
                </a:solidFill>
                <a:effectLst/>
                <a:latin typeface="Arial" panose="020B0604020202020204" pitchFamily="34" charset="0"/>
                <a:cs typeface="Arial" panose="020B0604020202020204" pitchFamily="34" charset="0"/>
              </a:rPr>
              <a:t>: identifica de forma única cada fila. Al igual que en los sistemas transaccionales toda tabla debe tener una clave principal, en una tabla de hechos puede tenerla o no, y esto tiene sus pros y sus contras, pero ambas posturas son defendibles.</a:t>
            </a:r>
          </a:p>
          <a:p>
            <a:pPr algn="just">
              <a:buFont typeface="Arial" panose="020B0604020202020204" pitchFamily="34" charset="0"/>
              <a:buChar char="•"/>
            </a:pPr>
            <a:endParaRPr lang="es-ES" sz="1600" b="0" i="0" dirty="0">
              <a:solidFill>
                <a:srgbClr val="121416"/>
              </a:solidFill>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s-ES" sz="1600" b="1" i="0" dirty="0">
                <a:solidFill>
                  <a:srgbClr val="121416"/>
                </a:solidFill>
                <a:effectLst/>
                <a:latin typeface="Arial" panose="020B0604020202020204" pitchFamily="34" charset="0"/>
                <a:cs typeface="Arial" panose="020B0604020202020204" pitchFamily="34" charset="0"/>
              </a:rPr>
              <a:t>Claves externas (</a:t>
            </a:r>
            <a:r>
              <a:rPr lang="es-ES" sz="1600" b="1" i="1" dirty="0">
                <a:solidFill>
                  <a:srgbClr val="121416"/>
                </a:solidFill>
                <a:effectLst/>
                <a:latin typeface="Arial" panose="020B0604020202020204" pitchFamily="34" charset="0"/>
                <a:cs typeface="Arial" panose="020B0604020202020204" pitchFamily="34" charset="0"/>
              </a:rPr>
              <a:t>Foreign Keys</a:t>
            </a:r>
            <a:r>
              <a:rPr lang="es-ES" sz="1600" b="1" i="0" dirty="0">
                <a:solidFill>
                  <a:srgbClr val="121416"/>
                </a:solidFill>
                <a:effectLst/>
                <a:latin typeface="Arial" panose="020B0604020202020204" pitchFamily="34" charset="0"/>
                <a:cs typeface="Arial" panose="020B0604020202020204" pitchFamily="34" charset="0"/>
              </a:rPr>
              <a:t>)</a:t>
            </a:r>
            <a:r>
              <a:rPr lang="es-ES" sz="1600" b="0" i="0" dirty="0">
                <a:solidFill>
                  <a:srgbClr val="121416"/>
                </a:solidFill>
                <a:effectLst/>
                <a:latin typeface="Arial" panose="020B0604020202020204" pitchFamily="34" charset="0"/>
                <a:cs typeface="Arial" panose="020B0604020202020204" pitchFamily="34" charset="0"/>
              </a:rPr>
              <a:t>: apuntan hacia las claves principales (claves subrogadas) de cada una de las dimensiones que tienen relación con dicha tabla de hechos.</a:t>
            </a:r>
          </a:p>
          <a:p>
            <a:pPr algn="just">
              <a:buFont typeface="Arial" panose="020B0604020202020204" pitchFamily="34" charset="0"/>
              <a:buChar char="•"/>
            </a:pPr>
            <a:endParaRPr lang="es-ES" sz="1600" b="0" i="0" dirty="0">
              <a:solidFill>
                <a:srgbClr val="121416"/>
              </a:solidFill>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s-ES" sz="1600" b="1" i="0" dirty="0">
                <a:solidFill>
                  <a:srgbClr val="121416"/>
                </a:solidFill>
                <a:effectLst/>
                <a:latin typeface="Arial" panose="020B0604020202020204" pitchFamily="34" charset="0"/>
                <a:cs typeface="Arial" panose="020B0604020202020204" pitchFamily="34" charset="0"/>
              </a:rPr>
              <a:t>Medidas (</a:t>
            </a:r>
            <a:r>
              <a:rPr lang="es-ES" sz="1600" b="1" i="1" dirty="0">
                <a:solidFill>
                  <a:srgbClr val="121416"/>
                </a:solidFill>
                <a:effectLst/>
                <a:latin typeface="Arial" panose="020B0604020202020204" pitchFamily="34" charset="0"/>
                <a:cs typeface="Arial" panose="020B0604020202020204" pitchFamily="34" charset="0"/>
              </a:rPr>
              <a:t>Measures</a:t>
            </a:r>
            <a:r>
              <a:rPr lang="es-ES" sz="1600" b="1" i="0" dirty="0">
                <a:solidFill>
                  <a:srgbClr val="121416"/>
                </a:solidFill>
                <a:effectLst/>
                <a:latin typeface="Arial" panose="020B0604020202020204" pitchFamily="34" charset="0"/>
                <a:cs typeface="Arial" panose="020B0604020202020204" pitchFamily="34" charset="0"/>
              </a:rPr>
              <a:t>)</a:t>
            </a:r>
            <a:r>
              <a:rPr lang="es-ES" sz="1600" b="0" i="0" dirty="0">
                <a:solidFill>
                  <a:srgbClr val="121416"/>
                </a:solidFill>
                <a:effectLst/>
                <a:latin typeface="Arial" panose="020B0604020202020204" pitchFamily="34" charset="0"/>
                <a:cs typeface="Arial" panose="020B0604020202020204" pitchFamily="34" charset="0"/>
              </a:rPr>
              <a:t>: representan columnas que contienen datos cuantificables, numéricos, que se pueden agregar. Por ejemplo, cantidad, importe, precio, margen, número de operaciones, etc.</a:t>
            </a:r>
          </a:p>
          <a:p>
            <a:pPr algn="just">
              <a:buFont typeface="Arial" panose="020B0604020202020204" pitchFamily="34" charset="0"/>
              <a:buChar char="•"/>
            </a:pPr>
            <a:endParaRPr lang="es-ES" sz="1600" b="0" i="0" dirty="0">
              <a:solidFill>
                <a:srgbClr val="121416"/>
              </a:solidFill>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s-ES" sz="1600" b="1" i="0" dirty="0">
                <a:solidFill>
                  <a:srgbClr val="121416"/>
                </a:solidFill>
                <a:effectLst/>
                <a:latin typeface="Arial" panose="020B0604020202020204" pitchFamily="34" charset="0"/>
                <a:cs typeface="Arial" panose="020B0604020202020204" pitchFamily="34" charset="0"/>
              </a:rPr>
              <a:t>Metadatos y linaje</a:t>
            </a:r>
            <a:r>
              <a:rPr lang="es-ES" sz="1600" b="0" i="0" dirty="0">
                <a:solidFill>
                  <a:srgbClr val="121416"/>
                </a:solidFill>
                <a:effectLst/>
                <a:latin typeface="Arial" panose="020B0604020202020204" pitchFamily="34" charset="0"/>
                <a:cs typeface="Arial" panose="020B0604020202020204" pitchFamily="34" charset="0"/>
              </a:rPr>
              <a:t>: nos permite obtener información adicional sobre la fila, como por ejemplo, que día se incorporó al Data Warehouse, de qué origen proviene (si tenemos varias fuentes), etc. No es necesario para el usuario de negocio, pero es interesante analizar en cada tabla de hechos qué nos aporta y si merece pena introducir algunas columnas de este tipo.</a:t>
            </a:r>
          </a:p>
          <a:p>
            <a:pPr algn="just">
              <a:buFont typeface="Arial" panose="020B0604020202020204" pitchFamily="34" charset="0"/>
              <a:buChar char="•"/>
            </a:pPr>
            <a:endParaRPr lang="es-ES" sz="1600" b="0" i="0" dirty="0">
              <a:solidFill>
                <a:srgbClr val="121416"/>
              </a:solidFill>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s-ES" sz="1600" b="0" i="0" dirty="0">
                <a:solidFill>
                  <a:srgbClr val="121416"/>
                </a:solidFill>
                <a:effectLst/>
                <a:latin typeface="Roboto" panose="02000000000000000000" pitchFamily="2" charset="0"/>
              </a:rPr>
              <a:t>Las tablas de hechos, habitualmente son muy estrechas, tienen pocas columnas, además éstas son en su mayoría numéricas y de una longitud corta, de muy pocos bytes. Aunque sí que suelen ser muy largas, tienen un gran número de filas.</a:t>
            </a:r>
            <a:endParaRPr lang="es-DO" sz="1600" dirty="0"/>
          </a:p>
        </p:txBody>
      </p:sp>
    </p:spTree>
    <p:extLst>
      <p:ext uri="{BB962C8B-B14F-4D97-AF65-F5344CB8AC3E}">
        <p14:creationId xmlns:p14="http://schemas.microsoft.com/office/powerpoint/2010/main" val="895880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7F9ED0C-5A3B-4322-A87B-E5E3D42C0A3F}"/>
              </a:ext>
            </a:extLst>
          </p:cNvPr>
          <p:cNvSpPr txBox="1"/>
          <p:nvPr/>
        </p:nvSpPr>
        <p:spPr>
          <a:xfrm>
            <a:off x="178037" y="-6927"/>
            <a:ext cx="11835926" cy="2800767"/>
          </a:xfrm>
          <a:prstGeom prst="rect">
            <a:avLst/>
          </a:prstGeom>
          <a:noFill/>
        </p:spPr>
        <p:txBody>
          <a:bodyPr wrap="square">
            <a:spAutoFit/>
          </a:bodyPr>
          <a:lstStyle/>
          <a:p>
            <a:r>
              <a:rPr lang="es-ES" sz="1600" dirty="0">
                <a:solidFill>
                  <a:srgbClr val="008000"/>
                </a:solidFill>
                <a:latin typeface="Consolas" panose="020B0609020204030204" pitchFamily="49" charset="0"/>
              </a:rPr>
              <a:t>-- MOSTRAR LOS SOCIOS QUE SON HOMBRES CON ID, EL NOMBRE, EL APELLIDO, FECHA DE NACIMIENTO, </a:t>
            </a:r>
            <a:endParaRPr lang="es-ES"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 FECHA DE INGRESO, MONTO AHORRADO, TIPO DE SOCIO, TIPO DE AHORRO.:</a:t>
            </a:r>
            <a:endParaRPr lang="es-ES" sz="1600" dirty="0">
              <a:solidFill>
                <a:srgbClr val="000000"/>
              </a:solidFill>
              <a:latin typeface="Consolas" panose="020B0609020204030204" pitchFamily="49" charset="0"/>
            </a:endParaRPr>
          </a:p>
          <a:p>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select</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id_socio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'Codigo de 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apellido_socio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p>
          <a:p>
            <a:r>
              <a:rPr lang="es-ES" sz="1600" dirty="0">
                <a:solidFill>
                  <a:srgbClr val="000000"/>
                </a:solidFill>
                <a:highlight>
                  <a:srgbClr val="FFFF00"/>
                </a:highlight>
                <a:latin typeface="Consolas" panose="020B0609020204030204" pitchFamily="49" charset="0"/>
              </a:rPr>
              <a:t>gr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genero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fecha_nacimiento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fecha_de_ingreso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ah</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Monto_ahoro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ts</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TIPO_SOCIO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TA</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TIPO_AHORRO</a:t>
            </a:r>
          </a:p>
          <a:p>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SOCIO </a:t>
            </a:r>
            <a:r>
              <a:rPr lang="es-DO" sz="1600" dirty="0">
                <a:solidFill>
                  <a:srgbClr val="000000"/>
                </a:solidFill>
                <a:highlight>
                  <a:srgbClr val="FFFF00"/>
                </a:highlight>
                <a:latin typeface="Consolas" panose="020B0609020204030204" pitchFamily="49" charset="0"/>
              </a:rPr>
              <a:t>SC</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TIPO_SOCIO </a:t>
            </a:r>
            <a:r>
              <a:rPr lang="es-DO" sz="1600" dirty="0">
                <a:solidFill>
                  <a:srgbClr val="000000"/>
                </a:solidFill>
                <a:highlight>
                  <a:srgbClr val="FFFF00"/>
                </a:highlight>
                <a:latin typeface="Consolas" panose="020B0609020204030204" pitchFamily="49" charset="0"/>
              </a:rPr>
              <a:t>ts</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00"/>
                </a:solidFill>
                <a:highlight>
                  <a:srgbClr val="FFFF00"/>
                </a:highlight>
                <a:latin typeface="Consolas" panose="020B0609020204030204" pitchFamily="49" charset="0"/>
              </a:rPr>
              <a:t>ts</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a:t>
            </a:r>
          </a:p>
          <a:p>
            <a:r>
              <a:rPr lang="es-ES" sz="1600" dirty="0">
                <a:solidFill>
                  <a:srgbClr val="808080"/>
                </a:solidFill>
                <a:latin typeface="Consolas" panose="020B0609020204030204" pitchFamily="49" charset="0"/>
              </a:rPr>
              <a:t>join</a:t>
            </a:r>
            <a:r>
              <a:rPr lang="es-ES" sz="1600" dirty="0">
                <a:solidFill>
                  <a:srgbClr val="000000"/>
                </a:solidFill>
                <a:latin typeface="Consolas" panose="020B0609020204030204" pitchFamily="49" charset="0"/>
              </a:rPr>
              <a:t> TIPO_AHORRO TA </a:t>
            </a:r>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id_tipo_socio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a:t>
            </a:r>
          </a:p>
          <a:p>
            <a:r>
              <a:rPr lang="es-ES" sz="1600" dirty="0">
                <a:solidFill>
                  <a:srgbClr val="808080"/>
                </a:solidFill>
                <a:latin typeface="Consolas" panose="020B0609020204030204" pitchFamily="49" charset="0"/>
              </a:rPr>
              <a:t>join</a:t>
            </a:r>
            <a:r>
              <a:rPr lang="es-ES" sz="1600" dirty="0">
                <a:solidFill>
                  <a:srgbClr val="000000"/>
                </a:solidFill>
                <a:latin typeface="Consolas" panose="020B0609020204030204" pitchFamily="49" charset="0"/>
              </a:rPr>
              <a:t> AHORRO </a:t>
            </a:r>
            <a:r>
              <a:rPr lang="es-ES" sz="1600" dirty="0">
                <a:solidFill>
                  <a:srgbClr val="000000"/>
                </a:solidFill>
                <a:highlight>
                  <a:srgbClr val="FFFF00"/>
                </a:highlight>
                <a:latin typeface="Consolas" panose="020B0609020204030204" pitchFamily="49" charset="0"/>
              </a:rPr>
              <a:t>ah</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a:t>
            </a:r>
            <a:r>
              <a:rPr lang="es-ES" sz="1600" dirty="0">
                <a:solidFill>
                  <a:srgbClr val="000000"/>
                </a:solidFill>
                <a:highlight>
                  <a:srgbClr val="FFFF00"/>
                </a:highlight>
                <a:latin typeface="Consolas" panose="020B0609020204030204" pitchFamily="49" charset="0"/>
              </a:rPr>
              <a:t>ah</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id_socio</a:t>
            </a:r>
            <a:r>
              <a:rPr lang="es-ES" sz="1600" dirty="0">
                <a:solidFill>
                  <a:srgbClr val="808080"/>
                </a:solidFill>
                <a:latin typeface="Consolas" panose="020B0609020204030204" pitchFamily="49" charset="0"/>
              </a:rPr>
              <a:t>=</a:t>
            </a:r>
            <a:r>
              <a:rPr lang="es-ES" sz="1600" dirty="0">
                <a:solidFill>
                  <a:srgbClr val="000000"/>
                </a:solidFill>
                <a:highlight>
                  <a:srgbClr val="FFFF00"/>
                </a:highlight>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id_socio</a:t>
            </a:r>
          </a:p>
          <a:p>
            <a:r>
              <a:rPr lang="it-IT" sz="1600" dirty="0">
                <a:solidFill>
                  <a:srgbClr val="808080"/>
                </a:solidFill>
                <a:latin typeface="Consolas" panose="020B0609020204030204" pitchFamily="49" charset="0"/>
              </a:rPr>
              <a:t>join</a:t>
            </a:r>
            <a:r>
              <a:rPr lang="it-IT" sz="1600" dirty="0">
                <a:solidFill>
                  <a:srgbClr val="000000"/>
                </a:solidFill>
                <a:latin typeface="Consolas" panose="020B0609020204030204" pitchFamily="49" charset="0"/>
              </a:rPr>
              <a:t> GENERO </a:t>
            </a:r>
            <a:r>
              <a:rPr lang="it-IT" sz="1600" dirty="0">
                <a:solidFill>
                  <a:srgbClr val="000000"/>
                </a:solidFill>
                <a:highlight>
                  <a:srgbClr val="FFFF00"/>
                </a:highlight>
                <a:latin typeface="Consolas" panose="020B0609020204030204" pitchFamily="49" charset="0"/>
              </a:rPr>
              <a:t>gr</a:t>
            </a:r>
            <a:r>
              <a:rPr lang="it-IT" sz="1600" dirty="0">
                <a:solidFill>
                  <a:srgbClr val="000000"/>
                </a:solidFill>
                <a:latin typeface="Consolas" panose="020B0609020204030204" pitchFamily="49" charset="0"/>
              </a:rPr>
              <a:t> </a:t>
            </a:r>
            <a:r>
              <a:rPr lang="it-IT" sz="1600" dirty="0">
                <a:solidFill>
                  <a:srgbClr val="0000FF"/>
                </a:solidFill>
                <a:latin typeface="Consolas" panose="020B0609020204030204" pitchFamily="49" charset="0"/>
              </a:rPr>
              <a:t>on</a:t>
            </a:r>
            <a:r>
              <a:rPr lang="it-IT" sz="1600" dirty="0">
                <a:solidFill>
                  <a:srgbClr val="000000"/>
                </a:solidFill>
                <a:latin typeface="Consolas" panose="020B0609020204030204" pitchFamily="49" charset="0"/>
              </a:rPr>
              <a:t> </a:t>
            </a:r>
            <a:r>
              <a:rPr lang="it-IT" sz="1600" dirty="0">
                <a:solidFill>
                  <a:srgbClr val="000000"/>
                </a:solidFill>
                <a:highlight>
                  <a:srgbClr val="FFFF00"/>
                </a:highlight>
                <a:latin typeface="Consolas" panose="020B0609020204030204" pitchFamily="49" charset="0"/>
              </a:rPr>
              <a:t>gr</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id_genero</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 </a:t>
            </a:r>
            <a:r>
              <a:rPr lang="it-IT" sz="1600" dirty="0">
                <a:solidFill>
                  <a:srgbClr val="000000"/>
                </a:solidFill>
                <a:highlight>
                  <a:srgbClr val="FFFF00"/>
                </a:highlight>
                <a:latin typeface="Consolas" panose="020B0609020204030204" pitchFamily="49" charset="0"/>
              </a:rPr>
              <a:t>sc</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id_genero</a:t>
            </a:r>
          </a:p>
          <a:p>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a:t>
            </a:r>
            <a:r>
              <a:rPr lang="en-US" sz="1600" dirty="0">
                <a:solidFill>
                  <a:srgbClr val="000000"/>
                </a:solidFill>
                <a:highlight>
                  <a:srgbClr val="FFFF00"/>
                </a:highlight>
                <a:latin typeface="Consolas" panose="020B0609020204030204" pitchFamily="49" charset="0"/>
              </a:rPr>
              <a:t>gr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id_genero</a:t>
            </a:r>
            <a:r>
              <a:rPr lang="en-US" sz="1600" dirty="0">
                <a:solidFill>
                  <a:srgbClr val="808080"/>
                </a:solidFill>
                <a:latin typeface="Consolas" panose="020B0609020204030204" pitchFamily="49" charset="0"/>
              </a:rPr>
              <a:t>=</a:t>
            </a:r>
            <a:r>
              <a:rPr lang="en-US" sz="1600" dirty="0">
                <a:solidFill>
                  <a:srgbClr val="FF0000"/>
                </a:solidFill>
                <a:latin typeface="Consolas" panose="020B0609020204030204" pitchFamily="49" charset="0"/>
              </a:rPr>
              <a:t>'1'</a:t>
            </a:r>
            <a:endParaRPr lang="es-ES" sz="1600" dirty="0">
              <a:solidFill>
                <a:srgbClr val="000000"/>
              </a:solidFill>
              <a:latin typeface="Consolas" panose="020B0609020204030204" pitchFamily="49" charset="0"/>
            </a:endParaRPr>
          </a:p>
        </p:txBody>
      </p:sp>
      <p:pic>
        <p:nvPicPr>
          <p:cNvPr id="2" name="Imagen 1">
            <a:extLst>
              <a:ext uri="{FF2B5EF4-FFF2-40B4-BE49-F238E27FC236}">
                <a16:creationId xmlns:a16="http://schemas.microsoft.com/office/drawing/2014/main" id="{E1DCE7D3-8C58-C3C6-3D15-7374EDB58408}"/>
              </a:ext>
            </a:extLst>
          </p:cNvPr>
          <p:cNvPicPr>
            <a:picLocks noChangeAspect="1"/>
          </p:cNvPicPr>
          <p:nvPr/>
        </p:nvPicPr>
        <p:blipFill>
          <a:blip r:embed="rId2"/>
          <a:stretch>
            <a:fillRect/>
          </a:stretch>
        </p:blipFill>
        <p:spPr>
          <a:xfrm>
            <a:off x="2894439" y="2793840"/>
            <a:ext cx="7412909" cy="3662378"/>
          </a:xfrm>
          <a:prstGeom prst="rect">
            <a:avLst/>
          </a:prstGeom>
        </p:spPr>
      </p:pic>
      <p:sp>
        <p:nvSpPr>
          <p:cNvPr id="5" name="CuadroTexto 4">
            <a:extLst>
              <a:ext uri="{FF2B5EF4-FFF2-40B4-BE49-F238E27FC236}">
                <a16:creationId xmlns:a16="http://schemas.microsoft.com/office/drawing/2014/main" id="{C3B42ADD-088F-135A-C97A-99385E9BAE9C}"/>
              </a:ext>
            </a:extLst>
          </p:cNvPr>
          <p:cNvSpPr txBox="1"/>
          <p:nvPr/>
        </p:nvSpPr>
        <p:spPr>
          <a:xfrm>
            <a:off x="302728" y="3574473"/>
            <a:ext cx="2177236" cy="1200329"/>
          </a:xfrm>
          <a:prstGeom prst="rect">
            <a:avLst/>
          </a:prstGeom>
          <a:noFill/>
        </p:spPr>
        <p:txBody>
          <a:bodyPr wrap="square" rtlCol="0">
            <a:spAutoFit/>
          </a:bodyPr>
          <a:lstStyle/>
          <a:p>
            <a:pPr algn="ctr"/>
            <a:r>
              <a:rPr lang="es-DO" dirty="0"/>
              <a:t>Hacemos lo mismo para los demas genero, solo cambiamos el ID.</a:t>
            </a:r>
          </a:p>
        </p:txBody>
      </p:sp>
    </p:spTree>
    <p:extLst>
      <p:ext uri="{BB962C8B-B14F-4D97-AF65-F5344CB8AC3E}">
        <p14:creationId xmlns:p14="http://schemas.microsoft.com/office/powerpoint/2010/main" val="3850266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610C34-EBD3-4F02-BED3-9E0907671EB5}"/>
              </a:ext>
            </a:extLst>
          </p:cNvPr>
          <p:cNvSpPr txBox="1"/>
          <p:nvPr/>
        </p:nvSpPr>
        <p:spPr>
          <a:xfrm>
            <a:off x="476427" y="547190"/>
            <a:ext cx="9872529" cy="3970318"/>
          </a:xfrm>
          <a:prstGeom prst="rect">
            <a:avLst/>
          </a:prstGeom>
          <a:noFill/>
        </p:spPr>
        <p:txBody>
          <a:bodyPr wrap="square">
            <a:spAutoFit/>
          </a:bodyPr>
          <a:lstStyle/>
          <a:p>
            <a:r>
              <a:rPr lang="es-ES" sz="1800" dirty="0">
                <a:solidFill>
                  <a:srgbClr val="008000"/>
                </a:solidFill>
                <a:latin typeface="Consolas" panose="020B0609020204030204" pitchFamily="49" charset="0"/>
              </a:rPr>
              <a:t>-- CUANTOS SOCIOS SON NUEVOS: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FF00FF"/>
                </a:solidFill>
                <a:latin typeface="Consolas" panose="020B0609020204030204" pitchFamily="49" charset="0"/>
              </a:rPr>
              <a:t>COUNT</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'SOCIOS NUEVOS'</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SOCIO </a:t>
            </a:r>
            <a:r>
              <a:rPr lang="es-ES" sz="1800" dirty="0">
                <a:solidFill>
                  <a:srgbClr val="0000FF"/>
                </a:solidFill>
                <a:latin typeface="Consolas" panose="020B0609020204030204" pitchFamily="49" charset="0"/>
              </a:rPr>
              <a:t>where</a:t>
            </a:r>
            <a:r>
              <a:rPr lang="es-ES" sz="1800" dirty="0">
                <a:solidFill>
                  <a:srgbClr val="000000"/>
                </a:solidFill>
                <a:latin typeface="Consolas" panose="020B0609020204030204" pitchFamily="49" charset="0"/>
              </a:rPr>
              <a:t> id_tipo_socio</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'1’</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 CUANTOS SOCIOS SON VIEJOS:</a:t>
            </a:r>
            <a:endParaRPr lang="es-ES" sz="18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'SOCIOS VIEJOS'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SOCIO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id_tipo_socio</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'2'</a:t>
            </a:r>
            <a:endParaRPr lang="en-US" sz="1800" dirty="0">
              <a:solidFill>
                <a:srgbClr val="000000"/>
              </a:solidFill>
              <a:latin typeface="Consolas" panose="020B0609020204030204" pitchFamily="49" charset="0"/>
            </a:endParaRPr>
          </a:p>
        </p:txBody>
      </p:sp>
      <p:pic>
        <p:nvPicPr>
          <p:cNvPr id="4" name="Imagen 3">
            <a:extLst>
              <a:ext uri="{FF2B5EF4-FFF2-40B4-BE49-F238E27FC236}">
                <a16:creationId xmlns:a16="http://schemas.microsoft.com/office/drawing/2014/main" id="{2AD66AC7-8B01-499A-851B-917B10843090}"/>
              </a:ext>
            </a:extLst>
          </p:cNvPr>
          <p:cNvPicPr>
            <a:picLocks noChangeAspect="1"/>
          </p:cNvPicPr>
          <p:nvPr/>
        </p:nvPicPr>
        <p:blipFill>
          <a:blip r:embed="rId2"/>
          <a:stretch>
            <a:fillRect/>
          </a:stretch>
        </p:blipFill>
        <p:spPr>
          <a:xfrm>
            <a:off x="750115" y="1601534"/>
            <a:ext cx="2702385" cy="1428203"/>
          </a:xfrm>
          <a:prstGeom prst="rect">
            <a:avLst/>
          </a:prstGeom>
        </p:spPr>
      </p:pic>
      <p:pic>
        <p:nvPicPr>
          <p:cNvPr id="8" name="Imagen 7">
            <a:extLst>
              <a:ext uri="{FF2B5EF4-FFF2-40B4-BE49-F238E27FC236}">
                <a16:creationId xmlns:a16="http://schemas.microsoft.com/office/drawing/2014/main" id="{35ABD2F4-2DD1-4E33-88AD-DDB3EB68BBCB}"/>
              </a:ext>
            </a:extLst>
          </p:cNvPr>
          <p:cNvPicPr>
            <a:picLocks noChangeAspect="1"/>
          </p:cNvPicPr>
          <p:nvPr/>
        </p:nvPicPr>
        <p:blipFill>
          <a:blip r:embed="rId3"/>
          <a:stretch>
            <a:fillRect/>
          </a:stretch>
        </p:blipFill>
        <p:spPr>
          <a:xfrm>
            <a:off x="942484" y="4881295"/>
            <a:ext cx="2562399" cy="1134944"/>
          </a:xfrm>
          <a:prstGeom prst="rect">
            <a:avLst/>
          </a:prstGeom>
        </p:spPr>
      </p:pic>
    </p:spTree>
    <p:extLst>
      <p:ext uri="{BB962C8B-B14F-4D97-AF65-F5344CB8AC3E}">
        <p14:creationId xmlns:p14="http://schemas.microsoft.com/office/powerpoint/2010/main" val="2405980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6E289E1-9882-2893-FB8D-88395D116942}"/>
              </a:ext>
            </a:extLst>
          </p:cNvPr>
          <p:cNvSpPr txBox="1"/>
          <p:nvPr/>
        </p:nvSpPr>
        <p:spPr>
          <a:xfrm>
            <a:off x="484909" y="570545"/>
            <a:ext cx="10820400" cy="923330"/>
          </a:xfrm>
          <a:prstGeom prst="rect">
            <a:avLst/>
          </a:prstGeom>
          <a:noFill/>
        </p:spPr>
        <p:txBody>
          <a:bodyPr wrap="square">
            <a:spAutoFit/>
          </a:bodyPr>
          <a:lstStyle/>
          <a:p>
            <a:r>
              <a:rPr lang="es-ES" sz="1800" dirty="0">
                <a:solidFill>
                  <a:srgbClr val="008000"/>
                </a:solidFill>
                <a:latin typeface="Consolas" panose="020B0609020204030204" pitchFamily="49" charset="0"/>
              </a:rPr>
              <a:t>-- CUANTOS SOCIOS SON SOCIOS RETIRADOS: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FF00FF"/>
                </a:solidFill>
                <a:latin typeface="Consolas" panose="020B0609020204030204" pitchFamily="49" charset="0"/>
              </a:rPr>
              <a:t>COUNT</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'SOCIOS RETIRADOS'</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a:t>
            </a:r>
            <a:r>
              <a:rPr lang="es-DO" sz="1800" dirty="0">
                <a:solidFill>
                  <a:srgbClr val="0000FF"/>
                </a:solidFill>
                <a:latin typeface="Consolas" panose="020B0609020204030204" pitchFamily="49" charset="0"/>
              </a:rPr>
              <a:t>where</a:t>
            </a:r>
            <a:r>
              <a:rPr lang="es-DO" sz="1800" dirty="0">
                <a:solidFill>
                  <a:srgbClr val="000000"/>
                </a:solidFill>
                <a:latin typeface="Consolas" panose="020B0609020204030204" pitchFamily="49" charset="0"/>
              </a:rPr>
              <a:t> id_tipo_socio</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'3'</a:t>
            </a:r>
            <a:endParaRPr lang="es-DO" sz="18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7DF5C5AF-0E20-1F57-FB60-9A21A285BCFC}"/>
              </a:ext>
            </a:extLst>
          </p:cNvPr>
          <p:cNvPicPr>
            <a:picLocks noChangeAspect="1"/>
          </p:cNvPicPr>
          <p:nvPr/>
        </p:nvPicPr>
        <p:blipFill>
          <a:blip r:embed="rId2"/>
          <a:stretch>
            <a:fillRect/>
          </a:stretch>
        </p:blipFill>
        <p:spPr>
          <a:xfrm>
            <a:off x="2542741" y="2171396"/>
            <a:ext cx="4858183" cy="2361617"/>
          </a:xfrm>
          <a:prstGeom prst="rect">
            <a:avLst/>
          </a:prstGeom>
        </p:spPr>
      </p:pic>
    </p:spTree>
    <p:extLst>
      <p:ext uri="{BB962C8B-B14F-4D97-AF65-F5344CB8AC3E}">
        <p14:creationId xmlns:p14="http://schemas.microsoft.com/office/powerpoint/2010/main" val="3904008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1A56295-EBFB-43FE-85F9-1D995F3C348F}"/>
              </a:ext>
            </a:extLst>
          </p:cNvPr>
          <p:cNvSpPr txBox="1"/>
          <p:nvPr/>
        </p:nvSpPr>
        <p:spPr>
          <a:xfrm>
            <a:off x="211507" y="584619"/>
            <a:ext cx="11735513" cy="3323987"/>
          </a:xfrm>
          <a:prstGeom prst="rect">
            <a:avLst/>
          </a:prstGeom>
          <a:noFill/>
        </p:spPr>
        <p:txBody>
          <a:bodyPr wrap="square">
            <a:spAutoFit/>
          </a:bodyPr>
          <a:lstStyle/>
          <a:p>
            <a:r>
              <a:rPr lang="es-ES" sz="1400" dirty="0">
                <a:solidFill>
                  <a:srgbClr val="008000"/>
                </a:solidFill>
                <a:latin typeface="Consolas" panose="020B0609020204030204" pitchFamily="49" charset="0"/>
              </a:rPr>
              <a:t>-- CUANTOS SON LOS AHORRROS DE LOS SOCIOS NUEVOS:</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COUNT</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'SOCIOS NUEVOS'</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sum</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'Monto Total Ahorrado’ </a:t>
            </a:r>
            <a:r>
              <a:rPr lang="es-ES" sz="1400" dirty="0">
                <a:solidFill>
                  <a:srgbClr val="0000FF"/>
                </a:solidFill>
                <a:latin typeface="Consolas" panose="020B0609020204030204" pitchFamily="49" charset="0"/>
              </a:rPr>
              <a:t>from</a:t>
            </a:r>
            <a:r>
              <a:rPr lang="es-ES" sz="1400" dirty="0">
                <a:solidFill>
                  <a:srgbClr val="000000"/>
                </a:solidFill>
                <a:latin typeface="Consolas" panose="020B0609020204030204" pitchFamily="49" charset="0"/>
              </a:rPr>
              <a:t> SOCIO </a:t>
            </a:r>
            <a:r>
              <a:rPr lang="es-ES" sz="1400" dirty="0">
                <a:solidFill>
                  <a:srgbClr val="0000FF"/>
                </a:solidFill>
                <a:latin typeface="Consolas" panose="020B0609020204030204" pitchFamily="49" charset="0"/>
              </a:rPr>
              <a:t>where</a:t>
            </a:r>
            <a:r>
              <a:rPr lang="es-ES" sz="1400" dirty="0">
                <a:solidFill>
                  <a:srgbClr val="000000"/>
                </a:solidFill>
                <a:latin typeface="Consolas" panose="020B0609020204030204" pitchFamily="49" charset="0"/>
              </a:rPr>
              <a:t> id_tipo_socio</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‘1’</a:t>
            </a:r>
          </a:p>
          <a:p>
            <a:endParaRPr lang="es-ES" sz="1400" dirty="0">
              <a:solidFill>
                <a:srgbClr val="FF0000"/>
              </a:solidFill>
              <a:latin typeface="Consolas" panose="020B0609020204030204" pitchFamily="49" charset="0"/>
            </a:endParaRPr>
          </a:p>
          <a:p>
            <a:endParaRPr lang="es-ES" sz="1400" dirty="0">
              <a:solidFill>
                <a:srgbClr val="FF0000"/>
              </a:solidFill>
              <a:latin typeface="Consolas" panose="020B0609020204030204" pitchFamily="49" charset="0"/>
            </a:endParaRPr>
          </a:p>
          <a:p>
            <a:endParaRPr lang="es-ES" sz="1400" dirty="0">
              <a:solidFill>
                <a:srgbClr val="FF0000"/>
              </a:solidFill>
              <a:latin typeface="Consolas" panose="020B0609020204030204" pitchFamily="49" charset="0"/>
            </a:endParaRPr>
          </a:p>
          <a:p>
            <a:endParaRPr lang="es-ES" sz="1400" dirty="0">
              <a:solidFill>
                <a:srgbClr val="FF0000"/>
              </a:solidFill>
              <a:latin typeface="Consolas" panose="020B0609020204030204" pitchFamily="49" charset="0"/>
            </a:endParaRPr>
          </a:p>
          <a:p>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 CUANTOS SON LOS AHORRROS DE LOS SOCIOS VIEJOS:</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COUNT</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'SOCIOS VIEJOS'</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sum</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'Monto Total Ahorrado’ </a:t>
            </a:r>
            <a:r>
              <a:rPr lang="es-ES" sz="1400" dirty="0">
                <a:solidFill>
                  <a:srgbClr val="0000FF"/>
                </a:solidFill>
                <a:latin typeface="Consolas" panose="020B0609020204030204" pitchFamily="49" charset="0"/>
              </a:rPr>
              <a:t>from</a:t>
            </a:r>
            <a:r>
              <a:rPr lang="es-ES" sz="1400" dirty="0">
                <a:solidFill>
                  <a:srgbClr val="000000"/>
                </a:solidFill>
                <a:latin typeface="Consolas" panose="020B0609020204030204" pitchFamily="49" charset="0"/>
              </a:rPr>
              <a:t> SOCIO </a:t>
            </a:r>
            <a:r>
              <a:rPr lang="es-ES" sz="1400" dirty="0">
                <a:solidFill>
                  <a:srgbClr val="0000FF"/>
                </a:solidFill>
                <a:latin typeface="Consolas" panose="020B0609020204030204" pitchFamily="49" charset="0"/>
              </a:rPr>
              <a:t>where</a:t>
            </a:r>
            <a:r>
              <a:rPr lang="es-ES" sz="1400" dirty="0">
                <a:solidFill>
                  <a:srgbClr val="000000"/>
                </a:solidFill>
                <a:latin typeface="Consolas" panose="020B0609020204030204" pitchFamily="49" charset="0"/>
              </a:rPr>
              <a:t> id_tipo_socio</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'2'</a:t>
            </a:r>
            <a:endParaRPr lang="es-ES" sz="1400" dirty="0"/>
          </a:p>
        </p:txBody>
      </p:sp>
      <p:pic>
        <p:nvPicPr>
          <p:cNvPr id="4" name="Imagen 3">
            <a:extLst>
              <a:ext uri="{FF2B5EF4-FFF2-40B4-BE49-F238E27FC236}">
                <a16:creationId xmlns:a16="http://schemas.microsoft.com/office/drawing/2014/main" id="{DD20A862-4244-49CE-87C4-3349691944A4}"/>
              </a:ext>
            </a:extLst>
          </p:cNvPr>
          <p:cNvPicPr>
            <a:picLocks noChangeAspect="1"/>
          </p:cNvPicPr>
          <p:nvPr/>
        </p:nvPicPr>
        <p:blipFill>
          <a:blip r:embed="rId2"/>
          <a:stretch>
            <a:fillRect/>
          </a:stretch>
        </p:blipFill>
        <p:spPr>
          <a:xfrm>
            <a:off x="895039" y="1613019"/>
            <a:ext cx="4010248" cy="1370049"/>
          </a:xfrm>
          <a:prstGeom prst="rect">
            <a:avLst/>
          </a:prstGeom>
        </p:spPr>
      </p:pic>
      <p:pic>
        <p:nvPicPr>
          <p:cNvPr id="6" name="Imagen 5">
            <a:extLst>
              <a:ext uri="{FF2B5EF4-FFF2-40B4-BE49-F238E27FC236}">
                <a16:creationId xmlns:a16="http://schemas.microsoft.com/office/drawing/2014/main" id="{FB79F46F-F419-4565-BED4-721663B55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34" y="4438360"/>
            <a:ext cx="4392525" cy="1201864"/>
          </a:xfrm>
          <a:prstGeom prst="rect">
            <a:avLst/>
          </a:prstGeom>
        </p:spPr>
      </p:pic>
    </p:spTree>
    <p:extLst>
      <p:ext uri="{BB962C8B-B14F-4D97-AF65-F5344CB8AC3E}">
        <p14:creationId xmlns:p14="http://schemas.microsoft.com/office/powerpoint/2010/main" val="759872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A80F0F6-874E-60FC-0994-631F188A1651}"/>
              </a:ext>
            </a:extLst>
          </p:cNvPr>
          <p:cNvSpPr txBox="1"/>
          <p:nvPr/>
        </p:nvSpPr>
        <p:spPr>
          <a:xfrm>
            <a:off x="526473" y="432184"/>
            <a:ext cx="11139054" cy="1754326"/>
          </a:xfrm>
          <a:prstGeom prst="rect">
            <a:avLst/>
          </a:prstGeom>
          <a:noFill/>
        </p:spPr>
        <p:txBody>
          <a:bodyPr wrap="square">
            <a:spAutoFit/>
          </a:bodyPr>
          <a:lstStyle/>
          <a:p>
            <a:r>
              <a:rPr lang="es-ES" sz="1800" dirty="0">
                <a:solidFill>
                  <a:srgbClr val="008000"/>
                </a:solidFill>
                <a:latin typeface="Consolas" panose="020B0609020204030204" pitchFamily="49" charset="0"/>
              </a:rPr>
              <a:t>-- CUANTOS SON LOS AHORRROS DE LOS SOCIOS RETIRADOS: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pt-BR" sz="1800" dirty="0">
                <a:solidFill>
                  <a:srgbClr val="0000FF"/>
                </a:solidFill>
                <a:latin typeface="Consolas" panose="020B0609020204030204" pitchFamily="49" charset="0"/>
              </a:rPr>
              <a:t>select</a:t>
            </a:r>
            <a:r>
              <a:rPr lang="pt-BR" sz="1800" dirty="0">
                <a:solidFill>
                  <a:srgbClr val="000000"/>
                </a:solidFill>
                <a:latin typeface="Consolas" panose="020B0609020204030204" pitchFamily="49" charset="0"/>
              </a:rPr>
              <a:t>  </a:t>
            </a:r>
            <a:r>
              <a:rPr lang="pt-BR" sz="1800" dirty="0">
                <a:solidFill>
                  <a:srgbClr val="FF00FF"/>
                </a:solidFill>
                <a:latin typeface="Consolas" panose="020B0609020204030204" pitchFamily="49" charset="0"/>
              </a:rPr>
              <a:t>COUNT</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AS</a:t>
            </a:r>
            <a:r>
              <a:rPr lang="pt-BR" sz="1800" dirty="0">
                <a:solidFill>
                  <a:srgbClr val="000000"/>
                </a:solidFill>
                <a:latin typeface="Consolas" panose="020B0609020204030204" pitchFamily="49" charset="0"/>
              </a:rPr>
              <a:t> </a:t>
            </a:r>
            <a:r>
              <a:rPr lang="pt-BR" sz="1800" dirty="0">
                <a:solidFill>
                  <a:srgbClr val="FF0000"/>
                </a:solidFill>
                <a:latin typeface="Consolas" panose="020B0609020204030204" pitchFamily="49" charset="0"/>
              </a:rPr>
              <a:t>'SOCIOS RETIRADOS'</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FF00FF"/>
                </a:solidFill>
                <a:latin typeface="Consolas" panose="020B0609020204030204" pitchFamily="49" charset="0"/>
              </a:rPr>
              <a:t>sum</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A</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Monto_ahoro</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as</a:t>
            </a:r>
            <a:r>
              <a:rPr lang="pt-BR" sz="1800" dirty="0">
                <a:solidFill>
                  <a:srgbClr val="000000"/>
                </a:solidFill>
                <a:latin typeface="Consolas" panose="020B0609020204030204" pitchFamily="49" charset="0"/>
              </a:rPr>
              <a:t> </a:t>
            </a:r>
            <a:r>
              <a:rPr lang="pt-BR" sz="1800" dirty="0">
                <a:solidFill>
                  <a:srgbClr val="FF0000"/>
                </a:solidFill>
                <a:latin typeface="Consolas" panose="020B0609020204030204" pitchFamily="49" charset="0"/>
              </a:rPr>
              <a:t>'Monto Total Ahorrado'</a:t>
            </a:r>
            <a:endParaRPr lang="pt-BR"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sc </a:t>
            </a:r>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AHORRO A</a:t>
            </a:r>
          </a:p>
          <a:p>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a:t>
            </a:r>
          </a:p>
          <a:p>
            <a:r>
              <a:rPr lang="es-DO" sz="1800" dirty="0">
                <a:solidFill>
                  <a:srgbClr val="0000FF"/>
                </a:solidFill>
                <a:latin typeface="Consolas" panose="020B0609020204030204" pitchFamily="49" charset="0"/>
              </a:rPr>
              <a:t>where</a:t>
            </a:r>
            <a:r>
              <a:rPr lang="es-DO" sz="1800" dirty="0">
                <a:solidFill>
                  <a:srgbClr val="000000"/>
                </a:solidFill>
                <a:latin typeface="Consolas" panose="020B0609020204030204" pitchFamily="49" charset="0"/>
              </a:rPr>
              <a:t> id_tipo_socio</a:t>
            </a:r>
            <a:r>
              <a:rPr lang="es-DO" sz="1800" dirty="0">
                <a:solidFill>
                  <a:srgbClr val="808080"/>
                </a:solidFill>
                <a:latin typeface="Consolas" panose="020B0609020204030204" pitchFamily="49" charset="0"/>
              </a:rPr>
              <a:t>=</a:t>
            </a:r>
            <a:r>
              <a:rPr lang="es-DO" sz="1800" dirty="0">
                <a:solidFill>
                  <a:srgbClr val="FF0000"/>
                </a:solidFill>
                <a:latin typeface="Consolas" panose="020B0609020204030204" pitchFamily="49" charset="0"/>
              </a:rPr>
              <a:t>'3'</a:t>
            </a:r>
            <a:endParaRPr lang="es-DO" sz="1800" dirty="0">
              <a:solidFill>
                <a:srgbClr val="000000"/>
              </a:solidFill>
              <a:latin typeface="Consolas" panose="020B0609020204030204" pitchFamily="49" charset="0"/>
            </a:endParaRPr>
          </a:p>
        </p:txBody>
      </p:sp>
      <p:pic>
        <p:nvPicPr>
          <p:cNvPr id="7" name="Imagen 6">
            <a:extLst>
              <a:ext uri="{FF2B5EF4-FFF2-40B4-BE49-F238E27FC236}">
                <a16:creationId xmlns:a16="http://schemas.microsoft.com/office/drawing/2014/main" id="{D111E74B-454B-505B-2866-E2932A7B4AF8}"/>
              </a:ext>
            </a:extLst>
          </p:cNvPr>
          <p:cNvPicPr>
            <a:picLocks noChangeAspect="1"/>
          </p:cNvPicPr>
          <p:nvPr/>
        </p:nvPicPr>
        <p:blipFill>
          <a:blip r:embed="rId2"/>
          <a:stretch>
            <a:fillRect/>
          </a:stretch>
        </p:blipFill>
        <p:spPr>
          <a:xfrm>
            <a:off x="3008882" y="2771140"/>
            <a:ext cx="6174236" cy="2033208"/>
          </a:xfrm>
          <a:prstGeom prst="rect">
            <a:avLst/>
          </a:prstGeom>
        </p:spPr>
      </p:pic>
    </p:spTree>
    <p:extLst>
      <p:ext uri="{BB962C8B-B14F-4D97-AF65-F5344CB8AC3E}">
        <p14:creationId xmlns:p14="http://schemas.microsoft.com/office/powerpoint/2010/main" val="3790206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EB970EE-DD4C-7EE0-209E-1E1F204A4667}"/>
              </a:ext>
            </a:extLst>
          </p:cNvPr>
          <p:cNvSpPr txBox="1"/>
          <p:nvPr/>
        </p:nvSpPr>
        <p:spPr>
          <a:xfrm>
            <a:off x="540328" y="335845"/>
            <a:ext cx="11000508" cy="5078313"/>
          </a:xfrm>
          <a:prstGeom prst="rect">
            <a:avLst/>
          </a:prstGeom>
          <a:noFill/>
        </p:spPr>
        <p:txBody>
          <a:bodyPr wrap="square">
            <a:spAutoFit/>
          </a:bodyPr>
          <a:lstStyle/>
          <a:p>
            <a:endParaRPr lang="es-DO"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--REALIZAR UNA CONSULTA CON UN JOIN PARA VER EL NOMBRE, APELLIDO, TIPO DE AHORRO, Y MONTO AHORRADO,PAIS, CIUDAD Y GENERO</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sc</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nombre_socio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'Nombre del Socio'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sc</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apellido_socio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'Apellido'</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sc</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direccion</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sc</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fecha_nacimiento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'Fecha Nac'</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g</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genero </a:t>
            </a:r>
            <a:r>
              <a:rPr lang="es-ES" sz="1800" dirty="0">
                <a:solidFill>
                  <a:srgbClr val="0000FF"/>
                </a:solidFill>
                <a:latin typeface="Consolas" panose="020B0609020204030204" pitchFamily="49" charset="0"/>
              </a:rPr>
              <a:t>as </a:t>
            </a:r>
            <a:r>
              <a:rPr lang="es-ES" sz="1800" dirty="0">
                <a:solidFill>
                  <a:srgbClr val="FF0000"/>
                </a:solidFill>
                <a:latin typeface="Consolas" panose="020B0609020204030204" pitchFamily="49" charset="0"/>
              </a:rPr>
              <a:t>'Genero'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lugar_de_trabajo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fecha_de_ingreso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'Fecha Ingreso a la Cooperativa'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Monto_ahoro </a:t>
            </a:r>
            <a:r>
              <a:rPr lang="es-ES" sz="1800" dirty="0">
                <a:solidFill>
                  <a:srgbClr val="FF0000"/>
                </a:solidFill>
                <a:latin typeface="Consolas" panose="020B0609020204030204" pitchFamily="49" charset="0"/>
              </a:rPr>
              <a:t>'Total de 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cu</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nombre_ciudad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p>
          <a:p>
            <a:r>
              <a:rPr lang="es-DO" sz="1800" dirty="0">
                <a:solidFill>
                  <a:srgbClr val="000000"/>
                </a:solidFill>
                <a:latin typeface="Consolas" panose="020B0609020204030204" pitchFamily="49" charset="0"/>
              </a:rPr>
              <a:t>p</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nombre_pais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'Pais'</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sc </a:t>
            </a:r>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AHORRO a</a:t>
            </a:r>
          </a:p>
          <a:p>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a:t>
            </a:r>
          </a:p>
          <a:p>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TIPO_AHORRO TA</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a:t>
            </a:r>
          </a:p>
          <a:p>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CIUDAD cu </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cu</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p>
          <a:p>
            <a:r>
              <a:rPr lang="fi-FI" sz="1800" dirty="0">
                <a:solidFill>
                  <a:srgbClr val="808080"/>
                </a:solidFill>
                <a:latin typeface="Consolas" panose="020B0609020204030204" pitchFamily="49" charset="0"/>
              </a:rPr>
              <a:t>JOIN</a:t>
            </a:r>
            <a:r>
              <a:rPr lang="fi-FI" sz="1800" dirty="0">
                <a:solidFill>
                  <a:srgbClr val="000000"/>
                </a:solidFill>
                <a:latin typeface="Consolas" panose="020B0609020204030204" pitchFamily="49" charset="0"/>
              </a:rPr>
              <a:t> PAIS P </a:t>
            </a:r>
            <a:r>
              <a:rPr lang="fi-FI" sz="1800" dirty="0">
                <a:solidFill>
                  <a:srgbClr val="0000FF"/>
                </a:solidFill>
                <a:latin typeface="Consolas" panose="020B0609020204030204" pitchFamily="49" charset="0"/>
              </a:rPr>
              <a:t>on</a:t>
            </a:r>
            <a:r>
              <a:rPr lang="fi-FI" sz="1800" dirty="0">
                <a:solidFill>
                  <a:srgbClr val="000000"/>
                </a:solidFill>
                <a:latin typeface="Consolas" panose="020B0609020204030204" pitchFamily="49" charset="0"/>
              </a:rPr>
              <a:t> p</a:t>
            </a:r>
            <a:r>
              <a:rPr lang="fi-FI" sz="1800" dirty="0">
                <a:solidFill>
                  <a:srgbClr val="808080"/>
                </a:solidFill>
                <a:latin typeface="Consolas" panose="020B0609020204030204" pitchFamily="49" charset="0"/>
              </a:rPr>
              <a:t>.</a:t>
            </a:r>
            <a:r>
              <a:rPr lang="fi-FI" sz="1800" dirty="0">
                <a:solidFill>
                  <a:srgbClr val="000000"/>
                </a:solidFill>
                <a:latin typeface="Consolas" panose="020B0609020204030204" pitchFamily="49" charset="0"/>
              </a:rPr>
              <a:t>id_pais</a:t>
            </a:r>
            <a:r>
              <a:rPr lang="fi-FI" sz="1800" dirty="0">
                <a:solidFill>
                  <a:srgbClr val="808080"/>
                </a:solidFill>
                <a:latin typeface="Consolas" panose="020B0609020204030204" pitchFamily="49" charset="0"/>
              </a:rPr>
              <a:t>=</a:t>
            </a:r>
            <a:r>
              <a:rPr lang="fi-FI" sz="1800" dirty="0">
                <a:solidFill>
                  <a:srgbClr val="000000"/>
                </a:solidFill>
                <a:latin typeface="Consolas" panose="020B0609020204030204" pitchFamily="49" charset="0"/>
              </a:rPr>
              <a:t>sc</a:t>
            </a:r>
            <a:r>
              <a:rPr lang="fi-FI" sz="1800" dirty="0">
                <a:solidFill>
                  <a:srgbClr val="808080"/>
                </a:solidFill>
                <a:latin typeface="Consolas" panose="020B0609020204030204" pitchFamily="49" charset="0"/>
              </a:rPr>
              <a:t>.</a:t>
            </a:r>
            <a:r>
              <a:rPr lang="fi-FI" sz="1800" dirty="0">
                <a:solidFill>
                  <a:srgbClr val="000000"/>
                </a:solidFill>
                <a:latin typeface="Consolas" panose="020B0609020204030204" pitchFamily="49" charset="0"/>
              </a:rPr>
              <a:t>id_pais</a:t>
            </a:r>
          </a:p>
          <a:p>
            <a:r>
              <a:rPr lang="it-IT" sz="1800" dirty="0">
                <a:solidFill>
                  <a:srgbClr val="808080"/>
                </a:solidFill>
                <a:latin typeface="Consolas" panose="020B0609020204030204" pitchFamily="49" charset="0"/>
              </a:rPr>
              <a:t>join</a:t>
            </a:r>
            <a:r>
              <a:rPr lang="it-IT" sz="1800" dirty="0">
                <a:solidFill>
                  <a:srgbClr val="000000"/>
                </a:solidFill>
                <a:latin typeface="Consolas" panose="020B0609020204030204" pitchFamily="49" charset="0"/>
              </a:rPr>
              <a:t> GENERO g </a:t>
            </a:r>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g</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id_genero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id_genero</a:t>
            </a:r>
            <a:endParaRPr lang="es-DO" dirty="0"/>
          </a:p>
        </p:txBody>
      </p:sp>
    </p:spTree>
    <p:extLst>
      <p:ext uri="{BB962C8B-B14F-4D97-AF65-F5344CB8AC3E}">
        <p14:creationId xmlns:p14="http://schemas.microsoft.com/office/powerpoint/2010/main" val="3661470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CBEB76D-E0A3-40B4-BDB1-5B59C46D207D}"/>
              </a:ext>
            </a:extLst>
          </p:cNvPr>
          <p:cNvSpPr txBox="1"/>
          <p:nvPr/>
        </p:nvSpPr>
        <p:spPr>
          <a:xfrm>
            <a:off x="365332" y="244554"/>
            <a:ext cx="11291131" cy="1600438"/>
          </a:xfrm>
          <a:prstGeom prst="rect">
            <a:avLst/>
          </a:prstGeom>
          <a:noFill/>
        </p:spPr>
        <p:txBody>
          <a:bodyPr wrap="square">
            <a:spAutoFit/>
          </a:bodyPr>
          <a:lstStyle/>
          <a:p>
            <a:pPr algn="ctr"/>
            <a:r>
              <a:rPr lang="es-ES" sz="1400" dirty="0">
                <a:solidFill>
                  <a:srgbClr val="008000"/>
                </a:solidFill>
                <a:latin typeface="Consolas" panose="020B0609020204030204" pitchFamily="49" charset="0"/>
              </a:rPr>
              <a:t>--MOSTRAR LOS NOMBRE DE LOS SOCIOS, SUS AHORROS, FECHA DE NACMIENTO, FECHA ACTUAL Y  CUANTOS AÑOS DE EDAD TIENEN LOS SOCIOS NUEVOS Y VIEJOS.</a:t>
            </a:r>
            <a:endParaRPr lang="es-ES" sz="1400" dirty="0">
              <a:solidFill>
                <a:srgbClr val="000000"/>
              </a:solidFill>
              <a:latin typeface="Consolas" panose="020B0609020204030204" pitchFamily="49" charset="0"/>
            </a:endParaRPr>
          </a:p>
          <a:p>
            <a:endParaRPr lang="es-ES" sz="1400" dirty="0">
              <a:solidFill>
                <a:srgbClr val="0000FF"/>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nombre_socio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[Nombre del Socio]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fecha_nacimiento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[Fecha Actual]</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FF00FF"/>
                </a:solidFill>
                <a:latin typeface="Consolas" panose="020B0609020204030204" pitchFamily="49" charset="0"/>
              </a:rPr>
              <a:t>DATEDIFF</a:t>
            </a:r>
            <a:r>
              <a:rPr lang="es-ES" sz="1400" dirty="0">
                <a:solidFill>
                  <a:srgbClr val="808080"/>
                </a:solidFill>
                <a:latin typeface="Consolas" panose="020B0609020204030204" pitchFamily="49" charset="0"/>
              </a:rPr>
              <a:t>(</a:t>
            </a:r>
            <a:r>
              <a:rPr lang="es-ES" sz="1400" dirty="0">
                <a:solidFill>
                  <a:srgbClr val="FF00FF"/>
                </a:solidFill>
                <a:latin typeface="Consolas" panose="020B0609020204030204" pitchFamily="49" charset="0"/>
              </a:rPr>
              <a:t>YEAR</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fecha_nacimiento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'Años de Edad'</a:t>
            </a:r>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From </a:t>
            </a:r>
            <a:r>
              <a:rPr lang="es-ES" sz="1400" dirty="0">
                <a:solidFill>
                  <a:srgbClr val="000000"/>
                </a:solidFill>
                <a:latin typeface="Consolas" panose="020B0609020204030204" pitchFamily="49" charset="0"/>
              </a:rPr>
              <a:t>SOCIO</a:t>
            </a:r>
          </a:p>
          <a:p>
            <a:r>
              <a:rPr lang="es-ES" sz="1400" dirty="0">
                <a:solidFill>
                  <a:srgbClr val="0000FF"/>
                </a:solidFill>
                <a:latin typeface="Consolas" panose="020B0609020204030204" pitchFamily="49" charset="0"/>
              </a:rPr>
              <a:t>order</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by</a:t>
            </a:r>
            <a:r>
              <a:rPr lang="es-ES" sz="1400" dirty="0">
                <a:solidFill>
                  <a:srgbClr val="000000"/>
                </a:solidFill>
                <a:latin typeface="Consolas" panose="020B0609020204030204" pitchFamily="49" charset="0"/>
              </a:rPr>
              <a:t> fecha_nacimiento </a:t>
            </a:r>
            <a:r>
              <a:rPr lang="es-ES" sz="1400" dirty="0">
                <a:solidFill>
                  <a:srgbClr val="0000FF"/>
                </a:solidFill>
                <a:latin typeface="Consolas" panose="020B0609020204030204" pitchFamily="49" charset="0"/>
              </a:rPr>
              <a:t>desc</a:t>
            </a:r>
            <a:endParaRPr lang="es-ES" sz="1400" dirty="0"/>
          </a:p>
        </p:txBody>
      </p:sp>
      <p:pic>
        <p:nvPicPr>
          <p:cNvPr id="7" name="Imagen 6">
            <a:extLst>
              <a:ext uri="{FF2B5EF4-FFF2-40B4-BE49-F238E27FC236}">
                <a16:creationId xmlns:a16="http://schemas.microsoft.com/office/drawing/2014/main" id="{8261120E-A73E-4198-84FB-F9D39DC23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206" y="1931975"/>
            <a:ext cx="5577495" cy="4681471"/>
          </a:xfrm>
          <a:prstGeom prst="rect">
            <a:avLst/>
          </a:prstGeom>
        </p:spPr>
      </p:pic>
    </p:spTree>
    <p:extLst>
      <p:ext uri="{BB962C8B-B14F-4D97-AF65-F5344CB8AC3E}">
        <p14:creationId xmlns:p14="http://schemas.microsoft.com/office/powerpoint/2010/main" val="4081989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B9AD4B0-A64E-4BA7-ABFA-CC6C40C45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443" y="2258537"/>
            <a:ext cx="5287113" cy="4477375"/>
          </a:xfrm>
          <a:prstGeom prst="rect">
            <a:avLst/>
          </a:prstGeom>
        </p:spPr>
      </p:pic>
      <p:sp>
        <p:nvSpPr>
          <p:cNvPr id="5" name="CuadroTexto 4">
            <a:extLst>
              <a:ext uri="{FF2B5EF4-FFF2-40B4-BE49-F238E27FC236}">
                <a16:creationId xmlns:a16="http://schemas.microsoft.com/office/drawing/2014/main" id="{4534C66E-2D82-4B9E-895E-B8CD45FBFCBF}"/>
              </a:ext>
            </a:extLst>
          </p:cNvPr>
          <p:cNvSpPr txBox="1"/>
          <p:nvPr/>
        </p:nvSpPr>
        <p:spPr>
          <a:xfrm>
            <a:off x="292634" y="0"/>
            <a:ext cx="11697115" cy="2000548"/>
          </a:xfrm>
          <a:prstGeom prst="rect">
            <a:avLst/>
          </a:prstGeom>
          <a:noFill/>
        </p:spPr>
        <p:txBody>
          <a:bodyPr wrap="square">
            <a:spAutoFit/>
          </a:bodyPr>
          <a:lstStyle/>
          <a:p>
            <a:pPr algn="ctr"/>
            <a:endParaRPr lang="es-ES" sz="1600" dirty="0">
              <a:solidFill>
                <a:srgbClr val="000000"/>
              </a:solidFill>
              <a:latin typeface="Consolas" panose="020B0609020204030204" pitchFamily="49" charset="0"/>
            </a:endParaRPr>
          </a:p>
          <a:p>
            <a:pPr algn="ctr"/>
            <a:r>
              <a:rPr lang="es-ES" sz="1600" dirty="0">
                <a:solidFill>
                  <a:srgbClr val="008000"/>
                </a:solidFill>
                <a:latin typeface="Consolas" panose="020B0609020204030204" pitchFamily="49" charset="0"/>
              </a:rPr>
              <a:t>--MOSTRAR LOS NOMBRE DE LOS SOCIOS, SUS AHORROS, FECHA DE INGRESO, FECHA ACTUAL Y CUANTOS AÑOS DE EDAD TIENEN LOS SOCIOS NUEVOS Y VIEJOS</a:t>
            </a:r>
            <a:r>
              <a:rPr lang="es-ES" sz="1800" dirty="0">
                <a:solidFill>
                  <a:srgbClr val="008000"/>
                </a:solidFill>
                <a:latin typeface="Consolas" panose="020B0609020204030204" pitchFamily="49" charset="0"/>
              </a:rPr>
              <a:t>.</a:t>
            </a:r>
          </a:p>
          <a:p>
            <a:pPr algn="ctr"/>
            <a:endParaRPr lang="es-ES" sz="18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nombre_socio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[Nombre del Socio]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Monto_ahoro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fecha_de_ingreso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[Fecha Actual]</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ES" sz="1400" dirty="0">
                <a:solidFill>
                  <a:srgbClr val="FF00FF"/>
                </a:solidFill>
                <a:latin typeface="Consolas" panose="020B0609020204030204" pitchFamily="49" charset="0"/>
              </a:rPr>
              <a:t>DATEDIFF</a:t>
            </a:r>
            <a:r>
              <a:rPr lang="es-ES" sz="1400" dirty="0">
                <a:solidFill>
                  <a:srgbClr val="808080"/>
                </a:solidFill>
                <a:latin typeface="Consolas" panose="020B0609020204030204" pitchFamily="49" charset="0"/>
              </a:rPr>
              <a:t>(</a:t>
            </a:r>
            <a:r>
              <a:rPr lang="es-ES" sz="1400" dirty="0">
                <a:solidFill>
                  <a:srgbClr val="FF00FF"/>
                </a:solidFill>
                <a:latin typeface="Consolas" panose="020B0609020204030204" pitchFamily="49" charset="0"/>
              </a:rPr>
              <a:t>YEAR</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fecha_de_ingreso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a:t>
            </a:r>
            <a:r>
              <a:rPr lang="es-ES" sz="1400" dirty="0">
                <a:solidFill>
                  <a:srgbClr val="000000"/>
                </a:solidFill>
                <a:latin typeface="Consolas" panose="020B0609020204030204" pitchFamily="49" charset="0"/>
              </a:rPr>
              <a:t> [Años Ahorrando]</a:t>
            </a:r>
          </a:p>
          <a:p>
            <a:r>
              <a:rPr lang="es-ES" sz="1400" dirty="0">
                <a:solidFill>
                  <a:srgbClr val="0000FF"/>
                </a:solidFill>
                <a:latin typeface="Consolas" panose="020B0609020204030204" pitchFamily="49" charset="0"/>
              </a:rPr>
              <a:t>From </a:t>
            </a:r>
            <a:r>
              <a:rPr lang="es-ES" sz="1400" dirty="0">
                <a:latin typeface="Consolas" panose="020B0609020204030204" pitchFamily="49" charset="0"/>
              </a:rPr>
              <a:t>S</a:t>
            </a:r>
            <a:r>
              <a:rPr lang="es-ES" sz="1400" dirty="0">
                <a:solidFill>
                  <a:srgbClr val="000000"/>
                </a:solidFill>
                <a:latin typeface="Consolas" panose="020B0609020204030204" pitchFamily="49" charset="0"/>
              </a:rPr>
              <a:t>OCIO</a:t>
            </a:r>
          </a:p>
          <a:p>
            <a:r>
              <a:rPr lang="es-ES" sz="1400" dirty="0">
                <a:solidFill>
                  <a:srgbClr val="0000FF"/>
                </a:solidFill>
                <a:latin typeface="Consolas" panose="020B0609020204030204" pitchFamily="49" charset="0"/>
              </a:rPr>
              <a:t>order</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by</a:t>
            </a:r>
            <a:r>
              <a:rPr lang="es-ES" sz="1400" dirty="0">
                <a:solidFill>
                  <a:srgbClr val="000000"/>
                </a:solidFill>
                <a:latin typeface="Consolas" panose="020B0609020204030204" pitchFamily="49" charset="0"/>
              </a:rPr>
              <a:t> [Años Ahorrando] </a:t>
            </a:r>
            <a:r>
              <a:rPr lang="es-ES" sz="1400" dirty="0">
                <a:solidFill>
                  <a:srgbClr val="0000FF"/>
                </a:solidFill>
                <a:latin typeface="Consolas" panose="020B0609020204030204" pitchFamily="49" charset="0"/>
              </a:rPr>
              <a:t>desc</a:t>
            </a:r>
            <a:endParaRPr lang="es-ES" sz="1400" dirty="0"/>
          </a:p>
        </p:txBody>
      </p:sp>
    </p:spTree>
    <p:extLst>
      <p:ext uri="{BB962C8B-B14F-4D97-AF65-F5344CB8AC3E}">
        <p14:creationId xmlns:p14="http://schemas.microsoft.com/office/powerpoint/2010/main" val="1202795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89EBCC6-3AF8-4932-BE84-63AD56CAF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752" y="3678963"/>
            <a:ext cx="7840496" cy="2918389"/>
          </a:xfrm>
          <a:prstGeom prst="rect">
            <a:avLst/>
          </a:prstGeom>
        </p:spPr>
      </p:pic>
      <p:sp>
        <p:nvSpPr>
          <p:cNvPr id="4" name="CuadroTexto 3">
            <a:extLst>
              <a:ext uri="{FF2B5EF4-FFF2-40B4-BE49-F238E27FC236}">
                <a16:creationId xmlns:a16="http://schemas.microsoft.com/office/drawing/2014/main" id="{0BBD56A1-2C99-4787-8879-B1A9713E30A3}"/>
              </a:ext>
            </a:extLst>
          </p:cNvPr>
          <p:cNvSpPr txBox="1"/>
          <p:nvPr/>
        </p:nvSpPr>
        <p:spPr>
          <a:xfrm>
            <a:off x="347885" y="260648"/>
            <a:ext cx="11496230" cy="3385542"/>
          </a:xfrm>
          <a:prstGeom prst="rect">
            <a:avLst/>
          </a:prstGeom>
          <a:noFill/>
        </p:spPr>
        <p:txBody>
          <a:bodyPr wrap="square">
            <a:spAutoFit/>
          </a:bodyPr>
          <a:lstStyle/>
          <a:p>
            <a:endParaRPr lang="es-ES" sz="18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--REALIZACMO UNA CONSULTA CON UN JOIN PARA VER EL NOMBRE, APELLIDO, TIPO DE AHORRO, Y MONTO AHORRADO.</a:t>
            </a:r>
            <a:endParaRPr lang="es-ES" sz="16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nombre_socio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'Nombre del 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apellido_socio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'Apellido'</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00"/>
                </a:solidFill>
                <a:highlight>
                  <a:srgbClr val="FFFF00"/>
                </a:highlight>
                <a:latin typeface="Consolas" panose="020B0609020204030204" pitchFamily="49" charset="0"/>
              </a:rPr>
              <a:t>ta</a:t>
            </a:r>
            <a:r>
              <a:rPr lang="es-ES" sz="1800" dirty="0">
                <a:solidFill>
                  <a:srgbClr val="808080"/>
                </a:solidFill>
                <a:highlight>
                  <a:srgbClr val="FFFF00"/>
                </a:highlight>
                <a:latin typeface="Consolas" panose="020B0609020204030204" pitchFamily="49" charset="0"/>
              </a:rPr>
              <a:t>.</a:t>
            </a:r>
            <a:r>
              <a:rPr lang="es-ES" sz="1800" dirty="0">
                <a:solidFill>
                  <a:srgbClr val="000000"/>
                </a:solidFill>
                <a:latin typeface="Consolas" panose="020B0609020204030204" pitchFamily="49" charset="0"/>
              </a:rPr>
              <a:t>TIPO_AHORRO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Monto_ahoro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cu</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nombre_ciudad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p</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nombre_pais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'Pais'</a:t>
            </a:r>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a:t>
            </a:r>
          </a:p>
          <a:p>
            <a:r>
              <a:rPr lang="es-ES" sz="1800" dirty="0">
                <a:solidFill>
                  <a:srgbClr val="000000"/>
                </a:solidFill>
                <a:latin typeface="Consolas" panose="020B0609020204030204" pitchFamily="49" charset="0"/>
              </a:rPr>
              <a:t>SOCIO </a:t>
            </a:r>
            <a:r>
              <a:rPr lang="es-ES" sz="1800" dirty="0">
                <a:solidFill>
                  <a:srgbClr val="000000"/>
                </a:solidFill>
                <a:highlight>
                  <a:srgbClr val="FFFF00"/>
                </a:highlight>
                <a:latin typeface="Consolas" panose="020B0609020204030204" pitchFamily="49" charset="0"/>
              </a:rPr>
              <a:t>sc</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join</a:t>
            </a:r>
            <a:r>
              <a:rPr lang="es-ES" sz="1800" dirty="0">
                <a:solidFill>
                  <a:srgbClr val="000000"/>
                </a:solidFill>
                <a:latin typeface="Consolas" panose="020B0609020204030204" pitchFamily="49" charset="0"/>
              </a:rPr>
              <a:t> TIPO_AHORRO </a:t>
            </a:r>
            <a:r>
              <a:rPr lang="es-ES" sz="1800" dirty="0">
                <a:solidFill>
                  <a:srgbClr val="000000"/>
                </a:solidFill>
                <a:highlight>
                  <a:srgbClr val="FFFF00"/>
                </a:highlight>
                <a:latin typeface="Consolas" panose="020B0609020204030204" pitchFamily="49" charset="0"/>
              </a:rPr>
              <a:t>ta</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a:t>
            </a:r>
          </a:p>
          <a:p>
            <a:r>
              <a:rPr lang="es-ES" sz="1800" dirty="0">
                <a:solidFill>
                  <a:srgbClr val="808080"/>
                </a:solidFill>
                <a:latin typeface="Consolas" panose="020B0609020204030204" pitchFamily="49" charset="0"/>
              </a:rPr>
              <a:t>join</a:t>
            </a:r>
            <a:r>
              <a:rPr lang="es-ES" sz="1800" dirty="0">
                <a:solidFill>
                  <a:srgbClr val="000000"/>
                </a:solidFill>
                <a:latin typeface="Consolas" panose="020B0609020204030204" pitchFamily="49" charset="0"/>
              </a:rPr>
              <a:t> CIUDAD </a:t>
            </a:r>
            <a:r>
              <a:rPr lang="es-ES" sz="1800" dirty="0">
                <a:solidFill>
                  <a:srgbClr val="000000"/>
                </a:solidFill>
                <a:highlight>
                  <a:srgbClr val="FFFF00"/>
                </a:highlight>
                <a:latin typeface="Consolas" panose="020B0609020204030204" pitchFamily="49" charset="0"/>
              </a:rPr>
              <a:t>cu </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cu</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id_ciudad</a:t>
            </a:r>
          </a:p>
          <a:p>
            <a:r>
              <a:rPr lang="es-ES" sz="1800" dirty="0">
                <a:solidFill>
                  <a:srgbClr val="808080"/>
                </a:solidFill>
                <a:latin typeface="Consolas" panose="020B0609020204030204" pitchFamily="49" charset="0"/>
              </a:rPr>
              <a:t>JOIN</a:t>
            </a:r>
            <a:r>
              <a:rPr lang="es-ES" sz="1800" dirty="0">
                <a:solidFill>
                  <a:srgbClr val="000000"/>
                </a:solidFill>
                <a:latin typeface="Consolas" panose="020B0609020204030204" pitchFamily="49" charset="0"/>
              </a:rPr>
              <a:t> PAIS </a:t>
            </a:r>
            <a:r>
              <a:rPr lang="es-ES" sz="1800" dirty="0">
                <a:solidFill>
                  <a:srgbClr val="000000"/>
                </a:solidFill>
                <a:highlight>
                  <a:srgbClr val="FFFF00"/>
                </a:highlight>
                <a:latin typeface="Consolas" panose="020B0609020204030204" pitchFamily="49" charset="0"/>
              </a:rPr>
              <a:t>P</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t>
            </a:r>
            <a:r>
              <a:rPr lang="es-ES" sz="1800" dirty="0">
                <a:solidFill>
                  <a:srgbClr val="000000"/>
                </a:solidFill>
                <a:highlight>
                  <a:srgbClr val="FFFF00"/>
                </a:highlight>
                <a:latin typeface="Consolas" panose="020B0609020204030204" pitchFamily="49" charset="0"/>
              </a:rPr>
              <a:t>p</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id_pais</a:t>
            </a:r>
            <a:r>
              <a:rPr lang="es-ES" sz="1800" dirty="0">
                <a:solidFill>
                  <a:srgbClr val="808080"/>
                </a:solidFill>
                <a:latin typeface="Consolas" panose="020B0609020204030204" pitchFamily="49" charset="0"/>
              </a:rPr>
              <a:t>=</a:t>
            </a:r>
            <a:r>
              <a:rPr lang="es-ES" sz="1800" dirty="0">
                <a:solidFill>
                  <a:srgbClr val="000000"/>
                </a:solidFill>
                <a:highlight>
                  <a:srgbClr val="FFFF00"/>
                </a:highlight>
                <a:latin typeface="Consolas" panose="020B0609020204030204" pitchFamily="49" charset="0"/>
              </a:rPr>
              <a:t>sc</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id_pais</a:t>
            </a:r>
            <a:endParaRPr lang="es-ES" dirty="0"/>
          </a:p>
        </p:txBody>
      </p:sp>
    </p:spTree>
    <p:extLst>
      <p:ext uri="{BB962C8B-B14F-4D97-AF65-F5344CB8AC3E}">
        <p14:creationId xmlns:p14="http://schemas.microsoft.com/office/powerpoint/2010/main" val="3144309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Emoticon Pensando PNG transparente - StickPNG">
            <a:extLst>
              <a:ext uri="{FF2B5EF4-FFF2-40B4-BE49-F238E27FC236}">
                <a16:creationId xmlns:a16="http://schemas.microsoft.com/office/drawing/2014/main" id="{3EB8B95C-B3E6-488B-92EE-AA7C751FD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97" y="2037260"/>
            <a:ext cx="3216304" cy="265407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A3C9C55-9A11-4B0A-AA19-C43BC0EC8720}"/>
              </a:ext>
            </a:extLst>
          </p:cNvPr>
          <p:cNvSpPr txBox="1"/>
          <p:nvPr/>
        </p:nvSpPr>
        <p:spPr>
          <a:xfrm>
            <a:off x="3828516" y="917472"/>
            <a:ext cx="7768127" cy="4893647"/>
          </a:xfrm>
          <a:prstGeom prst="rect">
            <a:avLst/>
          </a:prstGeom>
          <a:noFill/>
        </p:spPr>
        <p:txBody>
          <a:bodyPr wrap="square" rtlCol="0">
            <a:spAutoFit/>
          </a:bodyPr>
          <a:lstStyle/>
          <a:p>
            <a:pPr algn="just"/>
            <a:r>
              <a:rPr lang="en-US" sz="2400" dirty="0"/>
              <a:t>Como has visto, pudimos hacerles preguntas a la base de datos y obtener las repuestas necesarias atravez de consultas, y con join, has visto que he dejado en amarillo lo que le llamamos una abreviatura de la tabla, lo cual me permite no volver a escribir el nombre completo de la tabla, ni el nombre completo de sus campos, ya que con solo escribir la abreviatura y un . Punto, accede a los elementos como si de una objeto o una clase se tratase, esto me permite buscar los campos para relacionar o buscar los campos para mostrar y hacer los calculos necesarios si fuese el caso, asi que ya sabes que tambien las consultas avanzadas de datos solucionan muchos problemas cuando hacemos las preguntas correctas.</a:t>
            </a:r>
            <a:endParaRPr lang="es-ES" sz="2400" dirty="0"/>
          </a:p>
        </p:txBody>
      </p:sp>
    </p:spTree>
    <p:extLst>
      <p:ext uri="{BB962C8B-B14F-4D97-AF65-F5344CB8AC3E}">
        <p14:creationId xmlns:p14="http://schemas.microsoft.com/office/powerpoint/2010/main" val="3092044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9BADC11-1CF3-7A34-B517-70B7B8446F2C}"/>
              </a:ext>
            </a:extLst>
          </p:cNvPr>
          <p:cNvSpPr txBox="1"/>
          <p:nvPr/>
        </p:nvSpPr>
        <p:spPr>
          <a:xfrm>
            <a:off x="340614" y="336003"/>
            <a:ext cx="6094476" cy="369332"/>
          </a:xfrm>
          <a:prstGeom prst="rect">
            <a:avLst/>
          </a:prstGeom>
          <a:noFill/>
        </p:spPr>
        <p:txBody>
          <a:bodyPr wrap="square">
            <a:spAutoFit/>
          </a:bodyPr>
          <a:lstStyle/>
          <a:p>
            <a:pPr algn="l"/>
            <a:r>
              <a:rPr lang="es-ES" b="1" i="0" dirty="0">
                <a:solidFill>
                  <a:srgbClr val="000000"/>
                </a:solidFill>
                <a:effectLst/>
                <a:latin typeface="Roboto" panose="02000000000000000000" pitchFamily="2" charset="0"/>
              </a:rPr>
              <a:t>Modelado dimensional: Trabajando con dimensiones</a:t>
            </a:r>
          </a:p>
        </p:txBody>
      </p:sp>
      <p:sp>
        <p:nvSpPr>
          <p:cNvPr id="7" name="CuadroTexto 6">
            <a:extLst>
              <a:ext uri="{FF2B5EF4-FFF2-40B4-BE49-F238E27FC236}">
                <a16:creationId xmlns:a16="http://schemas.microsoft.com/office/drawing/2014/main" id="{E1EC6314-A1DD-9866-DBDC-9E323759205A}"/>
              </a:ext>
            </a:extLst>
          </p:cNvPr>
          <p:cNvSpPr txBox="1"/>
          <p:nvPr/>
        </p:nvSpPr>
        <p:spPr>
          <a:xfrm>
            <a:off x="322707" y="913005"/>
            <a:ext cx="11546586" cy="1477328"/>
          </a:xfrm>
          <a:prstGeom prst="rect">
            <a:avLst/>
          </a:prstGeom>
          <a:noFill/>
        </p:spPr>
        <p:txBody>
          <a:bodyPr wrap="square">
            <a:spAutoFit/>
          </a:bodyPr>
          <a:lstStyle/>
          <a:p>
            <a:pPr algn="just"/>
            <a:r>
              <a:rPr lang="es-ES" b="0" i="0" dirty="0">
                <a:solidFill>
                  <a:srgbClr val="121416"/>
                </a:solidFill>
                <a:effectLst/>
                <a:latin typeface="Roboto" panose="02000000000000000000" pitchFamily="2" charset="0"/>
              </a:rPr>
              <a:t>Las </a:t>
            </a:r>
            <a:r>
              <a:rPr lang="es-ES" b="1" i="0" dirty="0">
                <a:solidFill>
                  <a:srgbClr val="121416"/>
                </a:solidFill>
                <a:effectLst/>
                <a:latin typeface="Roboto" panose="02000000000000000000" pitchFamily="2" charset="0"/>
              </a:rPr>
              <a:t>Dimensiones</a:t>
            </a:r>
            <a:r>
              <a:rPr lang="es-ES" b="0" i="0" dirty="0">
                <a:solidFill>
                  <a:srgbClr val="121416"/>
                </a:solidFill>
                <a:effectLst/>
                <a:latin typeface="Roboto" panose="02000000000000000000" pitchFamily="2" charset="0"/>
              </a:rPr>
              <a:t> en el modelado dimensional nos permiten contextualizar los hechos, agregando diferentes perspectivas de análisis a ellos. Si una agregación de una medida dos devuelve el valor 17.538 unidades, por sí sólo no nos dice nada, en cambio, si le agregamos las perspectivas tiempo, tienda y cliente, podríamos de decir que “hemos vendido 17.538 unidades en el mes de marzo de 2012, en la tienda de Murcia al cliente Juan López García”.</a:t>
            </a:r>
            <a:endParaRPr lang="es-DO" dirty="0"/>
          </a:p>
        </p:txBody>
      </p:sp>
      <p:sp>
        <p:nvSpPr>
          <p:cNvPr id="9" name="CuadroTexto 8">
            <a:extLst>
              <a:ext uri="{FF2B5EF4-FFF2-40B4-BE49-F238E27FC236}">
                <a16:creationId xmlns:a16="http://schemas.microsoft.com/office/drawing/2014/main" id="{E372B577-2C89-9A20-F5A0-F40F84B1326B}"/>
              </a:ext>
            </a:extLst>
          </p:cNvPr>
          <p:cNvSpPr txBox="1"/>
          <p:nvPr/>
        </p:nvSpPr>
        <p:spPr>
          <a:xfrm>
            <a:off x="340614" y="2805674"/>
            <a:ext cx="11546586" cy="3139321"/>
          </a:xfrm>
          <a:prstGeom prst="rect">
            <a:avLst/>
          </a:prstGeom>
          <a:noFill/>
        </p:spPr>
        <p:txBody>
          <a:bodyPr wrap="square">
            <a:spAutoFit/>
          </a:bodyPr>
          <a:lstStyle/>
          <a:p>
            <a:pPr algn="just"/>
            <a:r>
              <a:rPr lang="es-ES" b="0" i="0" dirty="0">
                <a:solidFill>
                  <a:srgbClr val="121416"/>
                </a:solidFill>
                <a:effectLst/>
                <a:latin typeface="Roboto" panose="02000000000000000000" pitchFamily="2" charset="0"/>
              </a:rPr>
              <a:t>Las </a:t>
            </a:r>
            <a:r>
              <a:rPr lang="es-ES" b="1" i="0" dirty="0">
                <a:solidFill>
                  <a:srgbClr val="121416"/>
                </a:solidFill>
                <a:effectLst/>
                <a:latin typeface="Roboto" panose="02000000000000000000" pitchFamily="2" charset="0"/>
              </a:rPr>
              <a:t>Tablas de Dimensiones</a:t>
            </a:r>
            <a:r>
              <a:rPr lang="es-ES" b="0" i="0" dirty="0">
                <a:solidFill>
                  <a:srgbClr val="121416"/>
                </a:solidFill>
                <a:effectLst/>
                <a:latin typeface="Roboto" panose="02000000000000000000" pitchFamily="2" charset="0"/>
              </a:rPr>
              <a:t> son las almacenan la información de las dimensiones. Una dimensión contiene una serie de atributos o características, por las cuales podemos agrupar, rebanar o filtrar la información. A veces estos atributos están organizados en </a:t>
            </a:r>
            <a:r>
              <a:rPr lang="es-ES" b="1" i="0" dirty="0">
                <a:solidFill>
                  <a:srgbClr val="121416"/>
                </a:solidFill>
                <a:effectLst/>
                <a:latin typeface="Roboto" panose="02000000000000000000" pitchFamily="2" charset="0"/>
              </a:rPr>
              <a:t>jerarquías</a:t>
            </a:r>
            <a:r>
              <a:rPr lang="es-ES" b="0" i="0" dirty="0">
                <a:solidFill>
                  <a:srgbClr val="121416"/>
                </a:solidFill>
                <a:effectLst/>
                <a:latin typeface="Roboto" panose="02000000000000000000" pitchFamily="2" charset="0"/>
              </a:rPr>
              <a:t> que permiten analizar los datos de forma agrupada, dicha agrupación se realiza mediante relaciones uno a muchos (1:N). Por ejemplo, en una dimensión Fecha es fácil que encontremos una jerarquía formada por los atributos Año, Mes y Día, otra por Año, Semana y Día; en una dimensión Producto podemos encontrarnos una jerarquía formada por los atributos Categoría, Subcategoría y Producto. Como se ha podido comprobar en los ejemplos, se puede dar el caso de que exista más de una jerarquía para una misma dimensión.</a:t>
            </a:r>
          </a:p>
          <a:p>
            <a:pPr algn="just"/>
            <a:endParaRPr lang="es-ES" dirty="0">
              <a:solidFill>
                <a:srgbClr val="121416"/>
              </a:solidFill>
              <a:latin typeface="Roboto" panose="02000000000000000000" pitchFamily="2" charset="0"/>
            </a:endParaRPr>
          </a:p>
          <a:p>
            <a:pPr algn="just"/>
            <a:r>
              <a:rPr lang="es-ES" b="0" i="0" dirty="0">
                <a:solidFill>
                  <a:srgbClr val="121416"/>
                </a:solidFill>
                <a:effectLst/>
                <a:latin typeface="Roboto" panose="02000000000000000000" pitchFamily="2" charset="0"/>
              </a:rPr>
              <a:t>Las tablas de dimensiones, por lo general son muy anchas (contienen muchos atributos, y éstos pueden tener bastantes caracteres cada uno) y cortas (suelen tener pocas filas)</a:t>
            </a:r>
            <a:endParaRPr lang="es-DO" dirty="0"/>
          </a:p>
        </p:txBody>
      </p:sp>
      <p:sp>
        <p:nvSpPr>
          <p:cNvPr id="10" name="CuadroTexto 9">
            <a:extLst>
              <a:ext uri="{FF2B5EF4-FFF2-40B4-BE49-F238E27FC236}">
                <a16:creationId xmlns:a16="http://schemas.microsoft.com/office/drawing/2014/main" id="{ADF49ABD-BE3D-884E-781C-137D728C79C5}"/>
              </a:ext>
            </a:extLst>
          </p:cNvPr>
          <p:cNvSpPr txBox="1"/>
          <p:nvPr/>
        </p:nvSpPr>
        <p:spPr>
          <a:xfrm>
            <a:off x="8220456" y="233131"/>
            <a:ext cx="3703320" cy="369332"/>
          </a:xfrm>
          <a:prstGeom prst="rect">
            <a:avLst/>
          </a:prstGeom>
          <a:noFill/>
        </p:spPr>
        <p:txBody>
          <a:bodyPr wrap="square">
            <a:spAutoFit/>
          </a:bodyPr>
          <a:lstStyle/>
          <a:p>
            <a:r>
              <a:rPr lang="es-DO" b="1" dirty="0">
                <a:solidFill>
                  <a:srgbClr val="00B0F0"/>
                </a:solidFill>
              </a:rPr>
              <a:t>Fuente: </a:t>
            </a:r>
            <a:r>
              <a:rPr lang="es-DO" dirty="0"/>
              <a:t>https://blogvisionarios.com/</a:t>
            </a:r>
          </a:p>
        </p:txBody>
      </p:sp>
    </p:spTree>
    <p:extLst>
      <p:ext uri="{BB962C8B-B14F-4D97-AF65-F5344CB8AC3E}">
        <p14:creationId xmlns:p14="http://schemas.microsoft.com/office/powerpoint/2010/main" val="2749023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A31D309-CDB6-4D97-8AE8-C03337ECF800}"/>
              </a:ext>
            </a:extLst>
          </p:cNvPr>
          <p:cNvGrpSpPr/>
          <p:nvPr/>
        </p:nvGrpSpPr>
        <p:grpSpPr>
          <a:xfrm>
            <a:off x="235011" y="2025034"/>
            <a:ext cx="1995442" cy="1888940"/>
            <a:chOff x="696483" y="2276742"/>
            <a:chExt cx="2438400" cy="2438400"/>
          </a:xfrm>
        </p:grpSpPr>
        <p:pic>
          <p:nvPicPr>
            <p:cNvPr id="8196" name="Picture 4" descr="Icono Extracto, objeto, base de datos, flecha">
              <a:extLst>
                <a:ext uri="{FF2B5EF4-FFF2-40B4-BE49-F238E27FC236}">
                  <a16:creationId xmlns:a16="http://schemas.microsoft.com/office/drawing/2014/main" id="{3CEE58B0-F001-4A22-91E3-EA37DA182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3" y="2276742"/>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cono sistema, software, actualizar">
              <a:extLst>
                <a:ext uri="{FF2B5EF4-FFF2-40B4-BE49-F238E27FC236}">
                  <a16:creationId xmlns:a16="http://schemas.microsoft.com/office/drawing/2014/main" id="{8087ECEB-679F-4667-8B5C-9F0D6716B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3185801"/>
              <a:ext cx="620282" cy="62028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a:extLst>
              <a:ext uri="{FF2B5EF4-FFF2-40B4-BE49-F238E27FC236}">
                <a16:creationId xmlns:a16="http://schemas.microsoft.com/office/drawing/2014/main" id="{5B2E363C-D262-4718-8A76-681962D30A47}"/>
              </a:ext>
            </a:extLst>
          </p:cNvPr>
          <p:cNvSpPr txBox="1"/>
          <p:nvPr/>
        </p:nvSpPr>
        <p:spPr>
          <a:xfrm>
            <a:off x="461473" y="222191"/>
            <a:ext cx="11348815" cy="584775"/>
          </a:xfrm>
          <a:prstGeom prst="rect">
            <a:avLst/>
          </a:prstGeom>
          <a:noFill/>
        </p:spPr>
        <p:txBody>
          <a:bodyPr wrap="square" rtlCol="0">
            <a:spAutoFit/>
          </a:bodyPr>
          <a:lstStyle/>
          <a:p>
            <a:r>
              <a:rPr lang="en-US" dirty="0"/>
              <a:t>Ahora vamos a utilizar la sentencia   </a:t>
            </a:r>
            <a:r>
              <a:rPr lang="en-US" dirty="0">
                <a:solidFill>
                  <a:srgbClr val="002060"/>
                </a:solidFill>
              </a:rPr>
              <a:t> </a:t>
            </a:r>
            <a:r>
              <a:rPr lang="en-US" sz="3200" b="1" dirty="0">
                <a:solidFill>
                  <a:srgbClr val="002060"/>
                </a:solidFill>
              </a:rPr>
              <a:t>UPDATE </a:t>
            </a:r>
            <a:r>
              <a:rPr lang="en-US" sz="3200" b="1" dirty="0">
                <a:solidFill>
                  <a:srgbClr val="0070C0"/>
                </a:solidFill>
              </a:rPr>
              <a:t>-</a:t>
            </a:r>
            <a:endParaRPr lang="es-ES" b="1" dirty="0">
              <a:solidFill>
                <a:srgbClr val="0070C0"/>
              </a:solidFill>
            </a:endParaRPr>
          </a:p>
        </p:txBody>
      </p:sp>
      <p:sp>
        <p:nvSpPr>
          <p:cNvPr id="10" name="CuadroTexto 9">
            <a:extLst>
              <a:ext uri="{FF2B5EF4-FFF2-40B4-BE49-F238E27FC236}">
                <a16:creationId xmlns:a16="http://schemas.microsoft.com/office/drawing/2014/main" id="{0640018A-1955-488A-A466-F371BBF9F1F0}"/>
              </a:ext>
            </a:extLst>
          </p:cNvPr>
          <p:cNvSpPr txBox="1"/>
          <p:nvPr/>
        </p:nvSpPr>
        <p:spPr>
          <a:xfrm>
            <a:off x="3048712" y="1498142"/>
            <a:ext cx="8761576" cy="1384995"/>
          </a:xfrm>
          <a:prstGeom prst="rect">
            <a:avLst/>
          </a:prstGeom>
          <a:noFill/>
        </p:spPr>
        <p:txBody>
          <a:bodyPr wrap="square">
            <a:spAutoFit/>
          </a:bodyPr>
          <a:lstStyle/>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FROM</a:t>
            </a:r>
            <a:r>
              <a:rPr lang="es-ES" sz="1400" dirty="0">
                <a:solidFill>
                  <a:srgbClr val="000000"/>
                </a:solidFill>
                <a:latin typeface="Consolas" panose="020B0609020204030204" pitchFamily="49" charset="0"/>
              </a:rPr>
              <a:t> TIPO_AHORRO</a:t>
            </a:r>
          </a:p>
          <a:p>
            <a:endParaRPr lang="es-ES"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--VAMOS ACTUALIZAR ESTE REGISTRO QUE TIENE EL ID_</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TIPO_AHORRO</a:t>
            </a:r>
            <a:r>
              <a:rPr lang="es-ES" sz="1400" dirty="0">
                <a:solidFill>
                  <a:srgbClr val="0000FF"/>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TIPO_AHORRO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'AHORRO FICTICIO PARA UPDATE'</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p:txBody>
      </p:sp>
      <p:sp>
        <p:nvSpPr>
          <p:cNvPr id="11" name="CuadroTexto 10">
            <a:extLst>
              <a:ext uri="{FF2B5EF4-FFF2-40B4-BE49-F238E27FC236}">
                <a16:creationId xmlns:a16="http://schemas.microsoft.com/office/drawing/2014/main" id="{E90526DA-2CE9-4DA8-AEEE-622639677C24}"/>
              </a:ext>
            </a:extLst>
          </p:cNvPr>
          <p:cNvSpPr txBox="1"/>
          <p:nvPr/>
        </p:nvSpPr>
        <p:spPr>
          <a:xfrm>
            <a:off x="1665362" y="1126411"/>
            <a:ext cx="8512680" cy="369332"/>
          </a:xfrm>
          <a:prstGeom prst="rect">
            <a:avLst/>
          </a:prstGeom>
          <a:noFill/>
        </p:spPr>
        <p:txBody>
          <a:bodyPr wrap="square">
            <a:spAutoFit/>
          </a:bodyPr>
          <a:lstStyle/>
          <a:p>
            <a:r>
              <a:rPr lang="es-ES" sz="1800" dirty="0">
                <a:solidFill>
                  <a:srgbClr val="008000"/>
                </a:solidFill>
                <a:latin typeface="Consolas" panose="020B0609020204030204" pitchFamily="49" charset="0"/>
              </a:rPr>
              <a:t>--VAMOS LA TABLA TIPO DE AHORRO, VAMOS HACER ALGUNOS CAMBIOS:</a:t>
            </a:r>
            <a:endParaRPr lang="es-ES" dirty="0"/>
          </a:p>
        </p:txBody>
      </p:sp>
      <p:sp>
        <p:nvSpPr>
          <p:cNvPr id="13" name="CuadroTexto 12">
            <a:extLst>
              <a:ext uri="{FF2B5EF4-FFF2-40B4-BE49-F238E27FC236}">
                <a16:creationId xmlns:a16="http://schemas.microsoft.com/office/drawing/2014/main" id="{F6D5302D-FA27-456C-A87F-C04E0ADAE34F}"/>
              </a:ext>
            </a:extLst>
          </p:cNvPr>
          <p:cNvSpPr txBox="1"/>
          <p:nvPr/>
        </p:nvSpPr>
        <p:spPr>
          <a:xfrm>
            <a:off x="2800208" y="3204981"/>
            <a:ext cx="9452912" cy="738664"/>
          </a:xfrm>
          <a:prstGeom prst="rect">
            <a:avLst/>
          </a:prstGeom>
          <a:noFill/>
        </p:spPr>
        <p:txBody>
          <a:bodyPr wrap="square">
            <a:spAutoFit/>
          </a:bodyPr>
          <a:lstStyle/>
          <a:p>
            <a:r>
              <a:rPr lang="es-ES" sz="1400" dirty="0">
                <a:solidFill>
                  <a:srgbClr val="008000"/>
                </a:solidFill>
                <a:latin typeface="Consolas" panose="020B0609020204030204" pitchFamily="49" charset="0"/>
              </a:rPr>
              <a:t>--AHORA EL AHORRO CON EL ID 7, VAMOS A ACTUALIZARLO CON LA SENTENCIA UPDATE</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FF00FF"/>
                </a:solidFill>
                <a:latin typeface="Consolas" panose="020B0609020204030204" pitchFamily="49" charset="0"/>
              </a:rPr>
              <a:t>UPDATE</a:t>
            </a:r>
            <a:r>
              <a:rPr lang="es-ES" sz="1400" dirty="0">
                <a:solidFill>
                  <a:srgbClr val="000000"/>
                </a:solidFill>
                <a:latin typeface="Consolas" panose="020B0609020204030204" pitchFamily="49" charset="0"/>
              </a:rPr>
              <a:t> TIPO_AHORRO </a:t>
            </a:r>
            <a:r>
              <a:rPr lang="es-ES" sz="1400" dirty="0">
                <a:solidFill>
                  <a:srgbClr val="0000FF"/>
                </a:solidFill>
                <a:latin typeface="Consolas" panose="020B0609020204030204" pitchFamily="49" charset="0"/>
              </a:rPr>
              <a:t>SET</a:t>
            </a:r>
            <a:r>
              <a:rPr lang="es-ES" sz="1400" dirty="0">
                <a:solidFill>
                  <a:srgbClr val="000000"/>
                </a:solidFill>
                <a:latin typeface="Consolas" panose="020B0609020204030204" pitchFamily="49" charset="0"/>
              </a:rPr>
              <a:t> TIPO_AHORRO </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'AHORRO FICTICIO ACTUALIZADO'</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WHERE</a:t>
            </a:r>
            <a:r>
              <a:rPr lang="es-ES" sz="1400" dirty="0">
                <a:solidFill>
                  <a:srgbClr val="000000"/>
                </a:solidFill>
                <a:latin typeface="Consolas" panose="020B0609020204030204" pitchFamily="49" charset="0"/>
              </a:rPr>
              <a:t> id_tipo_Ahorro</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'7'</a:t>
            </a:r>
            <a:endParaRPr lang="es-ES" sz="1400" dirty="0">
              <a:solidFill>
                <a:srgbClr val="000000"/>
              </a:solidFill>
              <a:latin typeface="Consolas" panose="020B0609020204030204" pitchFamily="49" charset="0"/>
            </a:endParaRPr>
          </a:p>
        </p:txBody>
      </p:sp>
      <p:pic>
        <p:nvPicPr>
          <p:cNvPr id="9" name="Imagen 8">
            <a:extLst>
              <a:ext uri="{FF2B5EF4-FFF2-40B4-BE49-F238E27FC236}">
                <a16:creationId xmlns:a16="http://schemas.microsoft.com/office/drawing/2014/main" id="{937DC4E2-BE7F-4BD2-8454-3EE702C8257B}"/>
              </a:ext>
            </a:extLst>
          </p:cNvPr>
          <p:cNvPicPr>
            <a:picLocks noChangeAspect="1"/>
          </p:cNvPicPr>
          <p:nvPr/>
        </p:nvPicPr>
        <p:blipFill>
          <a:blip r:embed="rId4"/>
          <a:stretch>
            <a:fillRect/>
          </a:stretch>
        </p:blipFill>
        <p:spPr>
          <a:xfrm>
            <a:off x="814331" y="4346457"/>
            <a:ext cx="3778297" cy="2152620"/>
          </a:xfrm>
          <a:prstGeom prst="rect">
            <a:avLst/>
          </a:prstGeom>
        </p:spPr>
      </p:pic>
      <p:sp>
        <p:nvSpPr>
          <p:cNvPr id="12" name="CuadroTexto 11">
            <a:extLst>
              <a:ext uri="{FF2B5EF4-FFF2-40B4-BE49-F238E27FC236}">
                <a16:creationId xmlns:a16="http://schemas.microsoft.com/office/drawing/2014/main" id="{D81FFEE4-052D-418E-ADDE-F2F95121A4E7}"/>
              </a:ext>
            </a:extLst>
          </p:cNvPr>
          <p:cNvSpPr txBox="1"/>
          <p:nvPr/>
        </p:nvSpPr>
        <p:spPr>
          <a:xfrm>
            <a:off x="4993961" y="4265489"/>
            <a:ext cx="6816327" cy="1938992"/>
          </a:xfrm>
          <a:prstGeom prst="rect">
            <a:avLst/>
          </a:prstGeom>
          <a:solidFill>
            <a:srgbClr val="FF0000"/>
          </a:solidFill>
        </p:spPr>
        <p:txBody>
          <a:bodyPr wrap="square" rtlCol="0">
            <a:spAutoFit/>
          </a:bodyPr>
          <a:lstStyle/>
          <a:p>
            <a:pPr algn="just"/>
            <a:r>
              <a:rPr lang="en-US" sz="2400" dirty="0">
                <a:solidFill>
                  <a:schemeClr val="bg1"/>
                </a:solidFill>
              </a:rPr>
              <a:t>Aqui debemos tener mucho cuidado, ya que si no utilizamos el where o la condicion, podemos actualizer todos los registros de la base de datos iguales todos, si no le indicamos el id o nombre que queremos actualizar en la tabla.</a:t>
            </a:r>
            <a:endParaRPr lang="es-ES" sz="2400" dirty="0">
              <a:solidFill>
                <a:schemeClr val="bg1"/>
              </a:solidFill>
            </a:endParaRPr>
          </a:p>
        </p:txBody>
      </p:sp>
    </p:spTree>
    <p:extLst>
      <p:ext uri="{BB962C8B-B14F-4D97-AF65-F5344CB8AC3E}">
        <p14:creationId xmlns:p14="http://schemas.microsoft.com/office/powerpoint/2010/main" val="3548660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cono negocio, eliminar base de datos, salida, db, eliminar, busines">
            <a:extLst>
              <a:ext uri="{FF2B5EF4-FFF2-40B4-BE49-F238E27FC236}">
                <a16:creationId xmlns:a16="http://schemas.microsoft.com/office/drawing/2014/main" id="{1F2675A2-3B4D-4B9B-870F-0CA2D8759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6" y="1727666"/>
            <a:ext cx="2046220" cy="204622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27E523A-33B0-49A5-B4FE-758DF6C9175A}"/>
              </a:ext>
            </a:extLst>
          </p:cNvPr>
          <p:cNvSpPr txBox="1"/>
          <p:nvPr/>
        </p:nvSpPr>
        <p:spPr>
          <a:xfrm>
            <a:off x="461473" y="222191"/>
            <a:ext cx="11348815" cy="584775"/>
          </a:xfrm>
          <a:prstGeom prst="rect">
            <a:avLst/>
          </a:prstGeom>
          <a:noFill/>
        </p:spPr>
        <p:txBody>
          <a:bodyPr wrap="square" rtlCol="0">
            <a:spAutoFit/>
          </a:bodyPr>
          <a:lstStyle/>
          <a:p>
            <a:r>
              <a:rPr lang="en-US" dirty="0"/>
              <a:t>Ahora vamos a utilizar la sentencia    </a:t>
            </a:r>
            <a:r>
              <a:rPr lang="en-US" sz="3200" b="1" dirty="0">
                <a:solidFill>
                  <a:srgbClr val="FF0000"/>
                </a:solidFill>
              </a:rPr>
              <a:t>DELETE</a:t>
            </a:r>
            <a:r>
              <a:rPr lang="en-US" sz="3200" b="1" dirty="0">
                <a:solidFill>
                  <a:srgbClr val="0070C0"/>
                </a:solidFill>
              </a:rPr>
              <a:t> -</a:t>
            </a:r>
            <a:endParaRPr lang="es-ES" b="1" dirty="0">
              <a:solidFill>
                <a:srgbClr val="0070C0"/>
              </a:solidFill>
            </a:endParaRPr>
          </a:p>
        </p:txBody>
      </p:sp>
      <p:sp>
        <p:nvSpPr>
          <p:cNvPr id="7" name="CuadroTexto 6">
            <a:extLst>
              <a:ext uri="{FF2B5EF4-FFF2-40B4-BE49-F238E27FC236}">
                <a16:creationId xmlns:a16="http://schemas.microsoft.com/office/drawing/2014/main" id="{9063B587-4593-4D11-877F-9DEE4E0ED45B}"/>
              </a:ext>
            </a:extLst>
          </p:cNvPr>
          <p:cNvSpPr txBox="1"/>
          <p:nvPr/>
        </p:nvSpPr>
        <p:spPr>
          <a:xfrm>
            <a:off x="365156" y="4917476"/>
            <a:ext cx="8312922" cy="1138773"/>
          </a:xfrm>
          <a:prstGeom prst="rect">
            <a:avLst/>
          </a:prstGeom>
          <a:noFill/>
        </p:spPr>
        <p:txBody>
          <a:bodyPr wrap="square">
            <a:spAutoFit/>
          </a:bodyPr>
          <a:lstStyle/>
          <a:p>
            <a:endParaRPr lang="es-ES"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--AHORA EL AHORRO CON EL ID 8, VAMOS A BORRARLO CON LA SENTENCIA UPDATE</a:t>
            </a:r>
            <a:endParaRPr lang="es-ES" sz="1600" dirty="0">
              <a:solidFill>
                <a:srgbClr val="000000"/>
              </a:solidFill>
              <a:latin typeface="Consolas" panose="020B0609020204030204" pitchFamily="49" charset="0"/>
            </a:endParaRPr>
          </a:p>
          <a:p>
            <a:endParaRPr lang="es-ES"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DELETE</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TIPO_AHORRO </a:t>
            </a:r>
            <a:r>
              <a:rPr lang="es-ES" sz="1800" dirty="0">
                <a:solidFill>
                  <a:srgbClr val="0000FF"/>
                </a:solidFill>
                <a:latin typeface="Consolas" panose="020B0609020204030204" pitchFamily="49" charset="0"/>
              </a:rPr>
              <a:t>WHERE</a:t>
            </a:r>
            <a:r>
              <a:rPr lang="es-ES" sz="1800" dirty="0">
                <a:solidFill>
                  <a:srgbClr val="000000"/>
                </a:solidFill>
                <a:latin typeface="Consolas" panose="020B0609020204030204" pitchFamily="49" charset="0"/>
              </a:rPr>
              <a:t> id_tipo_Ahorro</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‘9'</a:t>
            </a:r>
            <a:endParaRPr lang="es-ES" sz="1800" dirty="0">
              <a:solidFill>
                <a:srgbClr val="000000"/>
              </a:solidFill>
              <a:latin typeface="Consolas" panose="020B0609020204030204" pitchFamily="49" charset="0"/>
            </a:endParaRPr>
          </a:p>
        </p:txBody>
      </p:sp>
      <p:sp>
        <p:nvSpPr>
          <p:cNvPr id="9" name="CuadroTexto 8">
            <a:extLst>
              <a:ext uri="{FF2B5EF4-FFF2-40B4-BE49-F238E27FC236}">
                <a16:creationId xmlns:a16="http://schemas.microsoft.com/office/drawing/2014/main" id="{F4FC5338-C0D8-4BC1-ABE7-66220E9F0482}"/>
              </a:ext>
            </a:extLst>
          </p:cNvPr>
          <p:cNvSpPr txBox="1"/>
          <p:nvPr/>
        </p:nvSpPr>
        <p:spPr>
          <a:xfrm>
            <a:off x="2778806" y="1676327"/>
            <a:ext cx="9053557" cy="1169551"/>
          </a:xfrm>
          <a:prstGeom prst="rect">
            <a:avLst/>
          </a:prstGeom>
          <a:noFill/>
        </p:spPr>
        <p:txBody>
          <a:bodyPr wrap="square">
            <a:spAutoFit/>
          </a:bodyPr>
          <a:lstStyle/>
          <a:p>
            <a:r>
              <a:rPr lang="es-ES" sz="1400" dirty="0">
                <a:solidFill>
                  <a:srgbClr val="0000FF"/>
                </a:solidFill>
                <a:latin typeface="Consolas" panose="020B0609020204030204" pitchFamily="49" charset="0"/>
              </a:rPr>
              <a:t>SELECT</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FROM</a:t>
            </a:r>
            <a:r>
              <a:rPr lang="es-ES" sz="1400" dirty="0">
                <a:solidFill>
                  <a:srgbClr val="000000"/>
                </a:solidFill>
                <a:latin typeface="Consolas" panose="020B0609020204030204" pitchFamily="49" charset="0"/>
              </a:rPr>
              <a:t> TIPO_AHORRO</a:t>
            </a:r>
          </a:p>
          <a:p>
            <a:endParaRPr lang="es-ES"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--VAMOS ACTUALIZAR ESTE REGISTRO QUE TIENE EL ID_</a:t>
            </a:r>
            <a:endParaRPr lang="es-ES" sz="1400" dirty="0">
              <a:solidFill>
                <a:srgbClr val="000000"/>
              </a:solidFill>
              <a:latin typeface="Consolas" panose="020B0609020204030204" pitchFamily="49" charset="0"/>
            </a:endParaRPr>
          </a:p>
          <a:p>
            <a:endParaRPr lang="es-ES"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INSERT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INTO</a:t>
            </a:r>
            <a:r>
              <a:rPr lang="es-ES" sz="1400" dirty="0">
                <a:solidFill>
                  <a:srgbClr val="000000"/>
                </a:solidFill>
                <a:latin typeface="Consolas" panose="020B0609020204030204" pitchFamily="49" charset="0"/>
              </a:rPr>
              <a:t> TIPO_AHORRO</a:t>
            </a:r>
            <a:r>
              <a:rPr lang="es-ES" sz="1400" dirty="0">
                <a:solidFill>
                  <a:srgbClr val="0000FF"/>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TIPO_AHORRO</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VALUES</a:t>
            </a:r>
            <a:r>
              <a:rPr lang="es-ES" sz="1400" dirty="0">
                <a:solidFill>
                  <a:srgbClr val="808080"/>
                </a:solidFill>
                <a:latin typeface="Consolas" panose="020B0609020204030204" pitchFamily="49" charset="0"/>
              </a:rPr>
              <a:t>(</a:t>
            </a:r>
            <a:r>
              <a:rPr lang="es-ES" sz="1400" dirty="0">
                <a:solidFill>
                  <a:srgbClr val="FF0000"/>
                </a:solidFill>
                <a:latin typeface="Consolas" panose="020B0609020204030204" pitchFamily="49" charset="0"/>
              </a:rPr>
              <a:t>'AHORRO PARA ELIMINAR'</a:t>
            </a:r>
            <a:r>
              <a:rPr lang="es-ES" sz="1400" dirty="0">
                <a:solidFill>
                  <a:srgbClr val="808080"/>
                </a:solidFill>
                <a:latin typeface="Consolas" panose="020B0609020204030204" pitchFamily="49" charset="0"/>
              </a:rPr>
              <a:t>);</a:t>
            </a:r>
            <a:endParaRPr lang="es-ES" sz="1400" dirty="0"/>
          </a:p>
        </p:txBody>
      </p:sp>
      <p:sp>
        <p:nvSpPr>
          <p:cNvPr id="11" name="CuadroTexto 10">
            <a:extLst>
              <a:ext uri="{FF2B5EF4-FFF2-40B4-BE49-F238E27FC236}">
                <a16:creationId xmlns:a16="http://schemas.microsoft.com/office/drawing/2014/main" id="{004EF0CB-12B5-4E73-84F7-35B6318ED42E}"/>
              </a:ext>
            </a:extLst>
          </p:cNvPr>
          <p:cNvSpPr txBox="1"/>
          <p:nvPr/>
        </p:nvSpPr>
        <p:spPr>
          <a:xfrm>
            <a:off x="1665362" y="1126411"/>
            <a:ext cx="8512680" cy="369332"/>
          </a:xfrm>
          <a:prstGeom prst="rect">
            <a:avLst/>
          </a:prstGeom>
          <a:noFill/>
        </p:spPr>
        <p:txBody>
          <a:bodyPr wrap="square">
            <a:spAutoFit/>
          </a:bodyPr>
          <a:lstStyle/>
          <a:p>
            <a:r>
              <a:rPr lang="es-ES" sz="1800" dirty="0">
                <a:solidFill>
                  <a:srgbClr val="008000"/>
                </a:solidFill>
                <a:latin typeface="Consolas" panose="020B0609020204030204" pitchFamily="49" charset="0"/>
              </a:rPr>
              <a:t>--VAMOS LA TABLA TIPO DE AHORRO, VAMOS HACER ALGUNOS CAMBIOS:</a:t>
            </a:r>
            <a:endParaRPr lang="es-ES" dirty="0"/>
          </a:p>
        </p:txBody>
      </p:sp>
      <p:pic>
        <p:nvPicPr>
          <p:cNvPr id="13" name="Imagen 12">
            <a:extLst>
              <a:ext uri="{FF2B5EF4-FFF2-40B4-BE49-F238E27FC236}">
                <a16:creationId xmlns:a16="http://schemas.microsoft.com/office/drawing/2014/main" id="{F2CBBC8A-98FB-40DB-A6EA-78637C418EA3}"/>
              </a:ext>
            </a:extLst>
          </p:cNvPr>
          <p:cNvPicPr>
            <a:picLocks noChangeAspect="1"/>
          </p:cNvPicPr>
          <p:nvPr/>
        </p:nvPicPr>
        <p:blipFill>
          <a:blip r:embed="rId3"/>
          <a:stretch>
            <a:fillRect/>
          </a:stretch>
        </p:blipFill>
        <p:spPr>
          <a:xfrm>
            <a:off x="3180682" y="2879127"/>
            <a:ext cx="3590925" cy="2038350"/>
          </a:xfrm>
          <a:prstGeom prst="rect">
            <a:avLst/>
          </a:prstGeom>
        </p:spPr>
      </p:pic>
      <p:pic>
        <p:nvPicPr>
          <p:cNvPr id="15" name="Imagen 14">
            <a:extLst>
              <a:ext uri="{FF2B5EF4-FFF2-40B4-BE49-F238E27FC236}">
                <a16:creationId xmlns:a16="http://schemas.microsoft.com/office/drawing/2014/main" id="{AD84E636-3298-4CC5-ADA9-2EF1B68C1DF3}"/>
              </a:ext>
            </a:extLst>
          </p:cNvPr>
          <p:cNvPicPr>
            <a:picLocks noChangeAspect="1"/>
          </p:cNvPicPr>
          <p:nvPr/>
        </p:nvPicPr>
        <p:blipFill>
          <a:blip r:embed="rId4"/>
          <a:stretch>
            <a:fillRect/>
          </a:stretch>
        </p:blipFill>
        <p:spPr>
          <a:xfrm>
            <a:off x="7670384" y="5556187"/>
            <a:ext cx="3943350" cy="1000125"/>
          </a:xfrm>
          <a:prstGeom prst="rect">
            <a:avLst/>
          </a:prstGeom>
        </p:spPr>
      </p:pic>
      <p:sp>
        <p:nvSpPr>
          <p:cNvPr id="16" name="CuadroTexto 15">
            <a:extLst>
              <a:ext uri="{FF2B5EF4-FFF2-40B4-BE49-F238E27FC236}">
                <a16:creationId xmlns:a16="http://schemas.microsoft.com/office/drawing/2014/main" id="{F81C4CD6-5287-43B4-B373-FDFA4D1B8DD8}"/>
              </a:ext>
            </a:extLst>
          </p:cNvPr>
          <p:cNvSpPr txBox="1"/>
          <p:nvPr/>
        </p:nvSpPr>
        <p:spPr>
          <a:xfrm>
            <a:off x="365156" y="6107544"/>
            <a:ext cx="6591121" cy="646331"/>
          </a:xfrm>
          <a:prstGeom prst="rect">
            <a:avLst/>
          </a:prstGeom>
          <a:solidFill>
            <a:srgbClr val="FF0000"/>
          </a:solidFill>
        </p:spPr>
        <p:txBody>
          <a:bodyPr wrap="square" rtlCol="0">
            <a:spAutoFit/>
          </a:bodyPr>
          <a:lstStyle/>
          <a:p>
            <a:r>
              <a:rPr lang="en-US" b="1" dirty="0">
                <a:solidFill>
                  <a:schemeClr val="bg1"/>
                </a:solidFill>
              </a:rPr>
              <a:t>Aqui debemos tener mucho cuidado de no dejar el where fuera, ya que podemos borrar sin todos los registros.</a:t>
            </a:r>
            <a:endParaRPr lang="es-ES" b="1" dirty="0">
              <a:solidFill>
                <a:schemeClr val="bg1"/>
              </a:solidFill>
            </a:endParaRPr>
          </a:p>
        </p:txBody>
      </p:sp>
    </p:spTree>
    <p:extLst>
      <p:ext uri="{BB962C8B-B14F-4D97-AF65-F5344CB8AC3E}">
        <p14:creationId xmlns:p14="http://schemas.microsoft.com/office/powerpoint/2010/main" val="3679593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63F08F-402B-0423-37C7-C9C1C12062E0}"/>
              </a:ext>
            </a:extLst>
          </p:cNvPr>
          <p:cNvSpPr txBox="1"/>
          <p:nvPr/>
        </p:nvSpPr>
        <p:spPr>
          <a:xfrm>
            <a:off x="3293199" y="3666795"/>
            <a:ext cx="8340504" cy="2308324"/>
          </a:xfrm>
          <a:prstGeom prst="rect">
            <a:avLst/>
          </a:prstGeom>
          <a:noFill/>
        </p:spPr>
        <p:txBody>
          <a:bodyPr wrap="square">
            <a:spAutoFit/>
          </a:bodyPr>
          <a:lstStyle/>
          <a:p>
            <a:pPr algn="ctr"/>
            <a:r>
              <a:rPr lang="es-ES" sz="2400" b="0" i="0" dirty="0">
                <a:solidFill>
                  <a:srgbClr val="202124"/>
                </a:solidFill>
                <a:effectLst/>
                <a:latin typeface="arial" panose="020B0604020202020204" pitchFamily="34" charset="0"/>
              </a:rPr>
              <a:t>Una vista es una </a:t>
            </a:r>
            <a:r>
              <a:rPr lang="es-ES" sz="2400" b="1" i="0" dirty="0">
                <a:solidFill>
                  <a:srgbClr val="202124"/>
                </a:solidFill>
                <a:effectLst/>
                <a:latin typeface="arial" panose="020B0604020202020204" pitchFamily="34" charset="0"/>
              </a:rPr>
              <a:t>tabla virtual cuyo contenido está definido por una consulta</a:t>
            </a:r>
            <a:r>
              <a:rPr lang="es-ES" sz="2400" b="0" i="0" dirty="0">
                <a:solidFill>
                  <a:srgbClr val="202124"/>
                </a:solidFill>
                <a:effectLst/>
                <a:latin typeface="arial" panose="020B0604020202020204" pitchFamily="34" charset="0"/>
              </a:rPr>
              <a:t>. Al igual que una tabla, una vista consta de un conjunto de columnas y filas de datos con un nombre. Sin embargo, a menos que esté indizada, una vista no existe como conjunto de valores de datos almacenados en una base de datos.</a:t>
            </a:r>
            <a:endParaRPr lang="es-DO" sz="2400" dirty="0"/>
          </a:p>
        </p:txBody>
      </p:sp>
      <p:pic>
        <p:nvPicPr>
          <p:cNvPr id="4" name="Picture 4" descr="Thinking Face With Question Mark Emoji">
            <a:extLst>
              <a:ext uri="{FF2B5EF4-FFF2-40B4-BE49-F238E27FC236}">
                <a16:creationId xmlns:a16="http://schemas.microsoft.com/office/drawing/2014/main" id="{E3B9C3FD-8A97-AFFC-E228-EDD3E53CD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8315"/>
            <a:ext cx="3020704" cy="302070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2D81104-2F35-58F8-E1B5-9281B1F20FEB}"/>
              </a:ext>
            </a:extLst>
          </p:cNvPr>
          <p:cNvSpPr txBox="1"/>
          <p:nvPr/>
        </p:nvSpPr>
        <p:spPr>
          <a:xfrm>
            <a:off x="380246" y="517388"/>
            <a:ext cx="10999960" cy="954107"/>
          </a:xfrm>
          <a:prstGeom prst="rect">
            <a:avLst/>
          </a:prstGeom>
          <a:noFill/>
        </p:spPr>
        <p:txBody>
          <a:bodyPr wrap="square">
            <a:spAutoFit/>
          </a:bodyPr>
          <a:lstStyle/>
          <a:p>
            <a:pPr algn="just"/>
            <a:r>
              <a:rPr lang="es-ES" sz="2800" b="1" dirty="0">
                <a:solidFill>
                  <a:prstClr val="black"/>
                </a:solidFill>
                <a:latin typeface="Calibri" panose="020F0502020204030204"/>
              </a:rPr>
              <a:t>Vamos a crear una vista, la cual nos permita no estar realizando cada vez una consulta tan larga y solo llamar la vista y nos ahorramos tiempo.</a:t>
            </a:r>
            <a:endParaRPr lang="es-DO" sz="2800" b="1" dirty="0"/>
          </a:p>
        </p:txBody>
      </p:sp>
      <p:pic>
        <p:nvPicPr>
          <p:cNvPr id="1026" name="Picture 2" descr="Gifs Animados de Ojos">
            <a:extLst>
              <a:ext uri="{FF2B5EF4-FFF2-40B4-BE49-F238E27FC236}">
                <a16:creationId xmlns:a16="http://schemas.microsoft.com/office/drawing/2014/main" id="{13D0E439-D912-19A0-7C82-3A0E8037C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185" y="1806025"/>
            <a:ext cx="28575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758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96527D2-812D-4D2F-FE83-15FDEE059A1D}"/>
              </a:ext>
            </a:extLst>
          </p:cNvPr>
          <p:cNvSpPr txBox="1"/>
          <p:nvPr/>
        </p:nvSpPr>
        <p:spPr>
          <a:xfrm>
            <a:off x="423250" y="257588"/>
            <a:ext cx="11463950" cy="5632311"/>
          </a:xfrm>
          <a:prstGeom prst="rect">
            <a:avLst/>
          </a:prstGeom>
          <a:noFill/>
        </p:spPr>
        <p:txBody>
          <a:bodyPr wrap="square">
            <a:spAutoFit/>
          </a:bodyPr>
          <a:lstStyle/>
          <a:p>
            <a:endParaRPr lang="es-DO" sz="1800" dirty="0">
              <a:solidFill>
                <a:srgbClr val="000000"/>
              </a:solidFill>
              <a:latin typeface="Consolas" panose="020B0609020204030204" pitchFamily="49" charset="0"/>
            </a:endParaRPr>
          </a:p>
          <a:p>
            <a:pPr algn="just"/>
            <a:r>
              <a:rPr lang="es-ES" sz="1800" dirty="0">
                <a:solidFill>
                  <a:srgbClr val="008000"/>
                </a:solidFill>
                <a:latin typeface="Consolas" panose="020B0609020204030204" pitchFamily="49" charset="0"/>
              </a:rPr>
              <a:t>--CREE UNA VISTA QUE MOSTRE LOS NOMBRE DE LOS SOCIOS, SUS AHORROS, FECHA DE INGRESO, FECHA ACTUAL Y CUANTOS AÑOS DE EDAD TIENEN LOS SOCIOS NUEVOS Y VIEJOS.</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OR</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ALTER</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VIEW</a:t>
            </a:r>
            <a:r>
              <a:rPr lang="es-DO" sz="1800" dirty="0">
                <a:solidFill>
                  <a:srgbClr val="000000"/>
                </a:solidFill>
                <a:latin typeface="Consolas" panose="020B0609020204030204" pitchFamily="49" charset="0"/>
              </a:rPr>
              <a:t> VISTA_SOCIOS_FECHAS</a:t>
            </a:r>
          </a:p>
          <a:p>
            <a:r>
              <a:rPr lang="es-DO" sz="1800" dirty="0">
                <a:solidFill>
                  <a:srgbClr val="0000FF"/>
                </a:solidFill>
                <a:latin typeface="Consolas" panose="020B0609020204030204" pitchFamily="49" charset="0"/>
              </a:rPr>
              <a:t>as</a:t>
            </a:r>
            <a:endParaRPr lang="es-DO" sz="1800" dirty="0">
              <a:solidFill>
                <a:srgbClr val="000000"/>
              </a:solidFill>
              <a:latin typeface="Consolas" panose="020B0609020204030204" pitchFamily="49" charset="0"/>
            </a:endParaRPr>
          </a:p>
          <a:p>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nombre_socio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[Nombre del 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apellido_socio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fecha_de_ingreso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fecha_nacimiento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p>
          <a:p>
            <a:r>
              <a:rPr lang="es-DO" sz="1800" dirty="0">
                <a:solidFill>
                  <a:srgbClr val="FF00FF"/>
                </a:solidFill>
                <a:latin typeface="Consolas" panose="020B0609020204030204" pitchFamily="49" charset="0"/>
              </a:rPr>
              <a:t>GETDATE</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as</a:t>
            </a:r>
            <a:r>
              <a:rPr lang="es-DO" sz="1800" dirty="0">
                <a:solidFill>
                  <a:srgbClr val="000000"/>
                </a:solidFill>
                <a:latin typeface="Consolas" panose="020B0609020204030204" pitchFamily="49" charset="0"/>
              </a:rPr>
              <a:t> [Fecha Actual]</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ES" sz="1800" dirty="0">
                <a:solidFill>
                  <a:srgbClr val="FF00FF"/>
                </a:solidFill>
                <a:latin typeface="Consolas" panose="020B0609020204030204" pitchFamily="49" charset="0"/>
              </a:rPr>
              <a:t>DATEDIFF</a:t>
            </a:r>
            <a:r>
              <a:rPr lang="es-ES" sz="1800" dirty="0">
                <a:solidFill>
                  <a:srgbClr val="808080"/>
                </a:solidFill>
                <a:latin typeface="Consolas" panose="020B0609020204030204" pitchFamily="49" charset="0"/>
              </a:rPr>
              <a:t>(</a:t>
            </a:r>
            <a:r>
              <a:rPr lang="es-ES" sz="1800" dirty="0">
                <a:solidFill>
                  <a:srgbClr val="FF00FF"/>
                </a:solidFill>
                <a:latin typeface="Consolas" panose="020B0609020204030204" pitchFamily="49" charset="0"/>
              </a:rPr>
              <a:t>YEAR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fecha_nacimiento</a:t>
            </a:r>
            <a:r>
              <a:rPr lang="es-ES" sz="1800" dirty="0">
                <a:solidFill>
                  <a:srgbClr val="808080"/>
                </a:solidFill>
                <a:latin typeface="Consolas" panose="020B0609020204030204" pitchFamily="49" charset="0"/>
              </a:rPr>
              <a:t>,</a:t>
            </a:r>
            <a:r>
              <a:rPr lang="es-ES" sz="1800" dirty="0">
                <a:solidFill>
                  <a:srgbClr val="FF00FF"/>
                </a:solidFill>
                <a:latin typeface="Consolas" panose="020B0609020204030204" pitchFamily="49" charset="0"/>
              </a:rPr>
              <a:t>GETDATE</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'Años de Edad'</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FF00FF"/>
                </a:solidFill>
                <a:latin typeface="Consolas" panose="020B0609020204030204" pitchFamily="49" charset="0"/>
              </a:rPr>
              <a:t>DATEDIFF</a:t>
            </a:r>
            <a:r>
              <a:rPr lang="es-ES" sz="1800" dirty="0">
                <a:solidFill>
                  <a:srgbClr val="808080"/>
                </a:solidFill>
                <a:latin typeface="Consolas" panose="020B0609020204030204" pitchFamily="49" charset="0"/>
              </a:rPr>
              <a:t>(</a:t>
            </a:r>
            <a:r>
              <a:rPr lang="es-ES" sz="1800" dirty="0">
                <a:solidFill>
                  <a:srgbClr val="FF00FF"/>
                </a:solidFill>
                <a:latin typeface="Consolas" panose="020B0609020204030204" pitchFamily="49" charset="0"/>
              </a:rPr>
              <a:t>YEAR</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fecha_de_ingreso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FF00FF"/>
                </a:solidFill>
                <a:latin typeface="Consolas" panose="020B0609020204030204" pitchFamily="49" charset="0"/>
              </a:rPr>
              <a:t>GETDATE</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as</a:t>
            </a:r>
            <a:r>
              <a:rPr lang="es-ES" sz="1800" dirty="0">
                <a:solidFill>
                  <a:srgbClr val="000000"/>
                </a:solidFill>
                <a:latin typeface="Consolas" panose="020B0609020204030204" pitchFamily="49" charset="0"/>
              </a:rPr>
              <a:t> [Años Ahorrando]</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fecha_ahorro</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Monto_ahoro</a:t>
            </a:r>
          </a:p>
          <a:p>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SOCIO sc </a:t>
            </a:r>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AHORRO a</a:t>
            </a:r>
          </a:p>
          <a:p>
            <a:r>
              <a:rPr lang="it-IT" sz="1800" dirty="0">
                <a:solidFill>
                  <a:srgbClr val="0000FF"/>
                </a:solidFill>
                <a:latin typeface="Consolas" panose="020B0609020204030204" pitchFamily="49" charset="0"/>
              </a:rPr>
              <a:t>on</a:t>
            </a:r>
            <a:r>
              <a:rPr lang="it-IT" sz="1800" dirty="0">
                <a:solidFill>
                  <a:srgbClr val="000000"/>
                </a:solidFill>
                <a:latin typeface="Consolas" panose="020B0609020204030204" pitchFamily="49" charset="0"/>
              </a:rPr>
              <a:t> sc</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 </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 a</a:t>
            </a:r>
            <a:r>
              <a:rPr lang="it-IT" sz="1800" dirty="0">
                <a:solidFill>
                  <a:srgbClr val="808080"/>
                </a:solidFill>
                <a:latin typeface="Consolas" panose="020B0609020204030204" pitchFamily="49" charset="0"/>
              </a:rPr>
              <a:t>.</a:t>
            </a:r>
            <a:r>
              <a:rPr lang="it-IT" sz="1800" dirty="0">
                <a:solidFill>
                  <a:srgbClr val="000000"/>
                </a:solidFill>
                <a:latin typeface="Consolas" panose="020B0609020204030204" pitchFamily="49" charset="0"/>
              </a:rPr>
              <a:t>id_socio</a:t>
            </a:r>
          </a:p>
          <a:p>
            <a:r>
              <a:rPr lang="es-DO" sz="1800" dirty="0">
                <a:solidFill>
                  <a:srgbClr val="808080"/>
                </a:solidFill>
                <a:latin typeface="Consolas" panose="020B0609020204030204" pitchFamily="49" charset="0"/>
              </a:rPr>
              <a:t>join</a:t>
            </a:r>
            <a:r>
              <a:rPr lang="es-DO" sz="1800" dirty="0">
                <a:solidFill>
                  <a:srgbClr val="000000"/>
                </a:solidFill>
                <a:latin typeface="Consolas" panose="020B0609020204030204" pitchFamily="49" charset="0"/>
              </a:rPr>
              <a:t> TIPO_AHORRO TA</a:t>
            </a:r>
          </a:p>
          <a:p>
            <a:r>
              <a:rPr lang="es-ES" sz="1800" dirty="0">
                <a:solidFill>
                  <a:srgbClr val="0000FF"/>
                </a:solidFill>
                <a:latin typeface="Consolas" panose="020B0609020204030204" pitchFamily="49" charset="0"/>
              </a:rPr>
              <a:t>ON</a:t>
            </a:r>
            <a:r>
              <a:rPr lang="es-ES" sz="1800" dirty="0">
                <a:solidFill>
                  <a:srgbClr val="000000"/>
                </a:solidFill>
                <a:latin typeface="Consolas" panose="020B0609020204030204" pitchFamily="49" charset="0"/>
              </a:rPr>
              <a:t> 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TA</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id_tipo_Ahorro</a:t>
            </a:r>
          </a:p>
          <a:p>
            <a:endParaRPr lang="es-DO" sz="1800" dirty="0">
              <a:solidFill>
                <a:srgbClr val="000000"/>
              </a:solidFill>
              <a:latin typeface="Consolas" panose="020B0609020204030204" pitchFamily="49" charset="0"/>
            </a:endParaRPr>
          </a:p>
          <a:p>
            <a:r>
              <a:rPr lang="es-DO" sz="1800" dirty="0">
                <a:solidFill>
                  <a:srgbClr val="008000"/>
                </a:solidFill>
                <a:latin typeface="Consolas" panose="020B0609020204030204" pitchFamily="49" charset="0"/>
              </a:rPr>
              <a:t>--CONSULTA LA VISTA</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VISTA_SOCIOS_FECHAS</a:t>
            </a:r>
            <a:endParaRPr lang="es-DO" dirty="0"/>
          </a:p>
        </p:txBody>
      </p:sp>
    </p:spTree>
    <p:extLst>
      <p:ext uri="{BB962C8B-B14F-4D97-AF65-F5344CB8AC3E}">
        <p14:creationId xmlns:p14="http://schemas.microsoft.com/office/powerpoint/2010/main" val="1635651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C0DCA7D-7018-1E28-6AF0-51C8035E538E}"/>
              </a:ext>
            </a:extLst>
          </p:cNvPr>
          <p:cNvPicPr>
            <a:picLocks noChangeAspect="1"/>
          </p:cNvPicPr>
          <p:nvPr/>
        </p:nvPicPr>
        <p:blipFill>
          <a:blip r:embed="rId2"/>
          <a:stretch>
            <a:fillRect/>
          </a:stretch>
        </p:blipFill>
        <p:spPr>
          <a:xfrm>
            <a:off x="3245667" y="1880285"/>
            <a:ext cx="7795036" cy="3812046"/>
          </a:xfrm>
          <a:prstGeom prst="rect">
            <a:avLst/>
          </a:prstGeom>
        </p:spPr>
      </p:pic>
      <p:sp>
        <p:nvSpPr>
          <p:cNvPr id="5" name="CuadroTexto 4">
            <a:extLst>
              <a:ext uri="{FF2B5EF4-FFF2-40B4-BE49-F238E27FC236}">
                <a16:creationId xmlns:a16="http://schemas.microsoft.com/office/drawing/2014/main" id="{DEB17565-593B-A67F-7595-9260B3D87140}"/>
              </a:ext>
            </a:extLst>
          </p:cNvPr>
          <p:cNvSpPr txBox="1"/>
          <p:nvPr/>
        </p:nvSpPr>
        <p:spPr>
          <a:xfrm>
            <a:off x="405143" y="117757"/>
            <a:ext cx="6097508" cy="923330"/>
          </a:xfrm>
          <a:prstGeom prst="rect">
            <a:avLst/>
          </a:prstGeom>
          <a:noFill/>
        </p:spPr>
        <p:txBody>
          <a:bodyPr wrap="square">
            <a:spAutoFit/>
          </a:bodyPr>
          <a:lstStyle/>
          <a:p>
            <a:r>
              <a:rPr lang="es-DO" sz="1800" dirty="0">
                <a:solidFill>
                  <a:srgbClr val="008000"/>
                </a:solidFill>
                <a:latin typeface="Consolas" panose="020B0609020204030204" pitchFamily="49" charset="0"/>
              </a:rPr>
              <a:t>--CONSULTA LA VISTA</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VISTA_SOCIOS_FECHAS</a:t>
            </a:r>
            <a:endParaRPr lang="es-DO" dirty="0"/>
          </a:p>
        </p:txBody>
      </p:sp>
      <p:pic>
        <p:nvPicPr>
          <p:cNvPr id="7" name="Imagen 6">
            <a:extLst>
              <a:ext uri="{FF2B5EF4-FFF2-40B4-BE49-F238E27FC236}">
                <a16:creationId xmlns:a16="http://schemas.microsoft.com/office/drawing/2014/main" id="{BF1BBAC1-A33A-D9FE-24C5-2FCB8778CFC0}"/>
              </a:ext>
            </a:extLst>
          </p:cNvPr>
          <p:cNvPicPr>
            <a:picLocks noChangeAspect="1"/>
          </p:cNvPicPr>
          <p:nvPr/>
        </p:nvPicPr>
        <p:blipFill>
          <a:blip r:embed="rId3"/>
          <a:stretch>
            <a:fillRect/>
          </a:stretch>
        </p:blipFill>
        <p:spPr>
          <a:xfrm>
            <a:off x="117941" y="1620898"/>
            <a:ext cx="2295525" cy="3914775"/>
          </a:xfrm>
          <a:prstGeom prst="rect">
            <a:avLst/>
          </a:prstGeom>
        </p:spPr>
      </p:pic>
    </p:spTree>
    <p:extLst>
      <p:ext uri="{BB962C8B-B14F-4D97-AF65-F5344CB8AC3E}">
        <p14:creationId xmlns:p14="http://schemas.microsoft.com/office/powerpoint/2010/main" val="25099189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42B3216-5EDB-09C9-9EC0-13291CFD9EB1}"/>
              </a:ext>
            </a:extLst>
          </p:cNvPr>
          <p:cNvSpPr txBox="1"/>
          <p:nvPr/>
        </p:nvSpPr>
        <p:spPr>
          <a:xfrm>
            <a:off x="268964" y="239668"/>
            <a:ext cx="11563916" cy="5970865"/>
          </a:xfrm>
          <a:prstGeom prst="rect">
            <a:avLst/>
          </a:prstGeom>
          <a:noFill/>
        </p:spPr>
        <p:txBody>
          <a:bodyPr wrap="square">
            <a:spAutoFit/>
          </a:bodyPr>
          <a:lstStyle/>
          <a:p>
            <a:r>
              <a:rPr lang="es-ES" sz="1400" dirty="0">
                <a:solidFill>
                  <a:srgbClr val="008000"/>
                </a:solidFill>
                <a:latin typeface="Consolas" panose="020B0609020204030204" pitchFamily="49" charset="0"/>
              </a:rPr>
              <a:t>--CREE UNA VISTA QUE MOSTRE LOS NOMBRE DE LOS SOCIOS, SUS AHORROS, FECHA DE INGRESO, FECHA ACTUAL Y CUANTOS AÑOS DE EDAD TIENEN LOS SOCIOS NUEVOS Y VIEJOS.</a:t>
            </a:r>
            <a:endParaRPr lang="es-ES" sz="14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CREATE</a:t>
            </a:r>
            <a:r>
              <a:rPr lang="es-DO" sz="1600" dirty="0">
                <a:solidFill>
                  <a:srgbClr val="000000"/>
                </a:solidFill>
                <a:latin typeface="Consolas" panose="020B0609020204030204" pitchFamily="49" charset="0"/>
              </a:rPr>
              <a:t> </a:t>
            </a:r>
            <a:r>
              <a:rPr lang="es-DO" sz="1600" dirty="0">
                <a:solidFill>
                  <a:srgbClr val="808080"/>
                </a:solidFill>
                <a:latin typeface="Consolas" panose="020B0609020204030204" pitchFamily="49" charset="0"/>
              </a:rPr>
              <a:t>OR</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ALTER</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VIEW</a:t>
            </a:r>
            <a:r>
              <a:rPr lang="es-DO" sz="1600" dirty="0">
                <a:solidFill>
                  <a:srgbClr val="000000"/>
                </a:solidFill>
                <a:latin typeface="Consolas" panose="020B0609020204030204" pitchFamily="49" charset="0"/>
              </a:rPr>
              <a:t> vista_socios</a:t>
            </a:r>
          </a:p>
          <a:p>
            <a:r>
              <a:rPr lang="es-DO" sz="1600" dirty="0">
                <a:solidFill>
                  <a:srgbClr val="0000FF"/>
                </a:solidFill>
                <a:latin typeface="Consolas" panose="020B0609020204030204" pitchFamily="49" charset="0"/>
              </a:rPr>
              <a:t>AS</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select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nombre_socio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'Nombre del 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apellido_socio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'Apellido'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direccion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telefono_movil</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fecha_nacimiento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'Fecha Nac'</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ES" sz="1600" dirty="0">
                <a:solidFill>
                  <a:srgbClr val="000000"/>
                </a:solidFill>
                <a:latin typeface="Consolas" panose="020B0609020204030204" pitchFamily="49" charset="0"/>
              </a:rPr>
              <a:t>g</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genero </a:t>
            </a:r>
            <a:r>
              <a:rPr lang="es-ES" sz="1600" dirty="0">
                <a:solidFill>
                  <a:srgbClr val="0000FF"/>
                </a:solidFill>
                <a:latin typeface="Consolas" panose="020B0609020204030204" pitchFamily="49" charset="0"/>
              </a:rPr>
              <a:t>as</a:t>
            </a:r>
            <a:r>
              <a:rPr lang="es-ES" sz="1600" dirty="0">
                <a:solidFill>
                  <a:srgbClr val="FF0000"/>
                </a:solidFill>
                <a:latin typeface="Consolas" panose="020B0609020204030204" pitchFamily="49" charset="0"/>
              </a:rPr>
              <a:t>'Genero'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lugar_de_trabajo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fecha_de_ingreso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'Fecha Ingreso a la Cooperativa'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cu</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nombre_ciudad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'Ciudad'</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nombre_region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'Region'</a:t>
            </a:r>
            <a:r>
              <a:rPr lang="es-ES" sz="1600" dirty="0">
                <a:solidFill>
                  <a:srgbClr val="808080"/>
                </a:solidFill>
                <a:latin typeface="Consolas" panose="020B0609020204030204" pitchFamily="49" charset="0"/>
              </a:rPr>
              <a:t>,</a:t>
            </a:r>
            <a:endParaRPr lang="es-ES"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p</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nombre_pais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'Pais'</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FF00FF"/>
                </a:solidFill>
                <a:latin typeface="Consolas" panose="020B0609020204030204" pitchFamily="49" charset="0"/>
              </a:rPr>
              <a:t>GETDATE</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[Fecha Actual]</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ES" sz="1600" dirty="0">
                <a:solidFill>
                  <a:srgbClr val="FF00FF"/>
                </a:solidFill>
                <a:latin typeface="Consolas" panose="020B0609020204030204" pitchFamily="49" charset="0"/>
              </a:rPr>
              <a:t>DATEDIFF</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YEAR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fecha_de_ingreso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FF00FF"/>
                </a:solidFill>
                <a:latin typeface="Consolas" panose="020B0609020204030204" pitchFamily="49" charset="0"/>
              </a:rPr>
              <a:t>GETDATE</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[Años Ahorrando]</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DATEDIFF</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YEAR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fecha_nacimiento</a:t>
            </a:r>
            <a:r>
              <a:rPr lang="es-ES" sz="1600" dirty="0">
                <a:solidFill>
                  <a:srgbClr val="808080"/>
                </a:solidFill>
                <a:latin typeface="Consolas" panose="020B0609020204030204" pitchFamily="49" charset="0"/>
              </a:rPr>
              <a:t>,</a:t>
            </a:r>
            <a:r>
              <a:rPr lang="es-ES" sz="1600" dirty="0">
                <a:solidFill>
                  <a:srgbClr val="FF00FF"/>
                </a:solidFill>
                <a:latin typeface="Consolas" panose="020B0609020204030204" pitchFamily="49" charset="0"/>
              </a:rPr>
              <a:t>GETDATE</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'Años de Edad'</a:t>
            </a:r>
            <a:r>
              <a:rPr lang="es-ES" sz="1600" dirty="0">
                <a:solidFill>
                  <a:srgbClr val="808080"/>
                </a:solidFill>
                <a:latin typeface="Consolas" panose="020B0609020204030204" pitchFamily="49" charset="0"/>
              </a:rPr>
              <a:t>,</a:t>
            </a:r>
            <a:endParaRPr lang="es-ES" sz="1600" dirty="0">
              <a:solidFill>
                <a:srgbClr val="000000"/>
              </a:solidFill>
              <a:latin typeface="Consolas" panose="020B0609020204030204" pitchFamily="49" charset="0"/>
            </a:endParaRPr>
          </a:p>
          <a:p>
            <a:r>
              <a:rPr lang="es-ES" sz="1600" dirty="0">
                <a:solidFill>
                  <a:srgbClr val="000000"/>
                </a:solidFill>
                <a:latin typeface="Consolas" panose="020B0609020204030204" pitchFamily="49" charset="0"/>
              </a:rPr>
              <a:t>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TIPO_AHORRO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TC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TIPO_SOCIO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fecha_ahorro</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Monto_ahoro </a:t>
            </a:r>
            <a:r>
              <a:rPr lang="es-ES" sz="1600" dirty="0">
                <a:solidFill>
                  <a:srgbClr val="FF0000"/>
                </a:solidFill>
                <a:latin typeface="Consolas" panose="020B0609020204030204" pitchFamily="49" charset="0"/>
              </a:rPr>
              <a:t>'Total de Ahorro'</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SOCIO sc </a:t>
            </a:r>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AHORRO a</a:t>
            </a:r>
          </a:p>
          <a:p>
            <a:r>
              <a:rPr lang="it-IT" sz="1600" dirty="0">
                <a:solidFill>
                  <a:srgbClr val="0000FF"/>
                </a:solidFill>
                <a:latin typeface="Consolas" panose="020B0609020204030204" pitchFamily="49" charset="0"/>
              </a:rPr>
              <a:t>on</a:t>
            </a:r>
            <a:r>
              <a:rPr lang="it-IT" sz="1600" dirty="0">
                <a:solidFill>
                  <a:srgbClr val="000000"/>
                </a:solidFill>
                <a:latin typeface="Consolas" panose="020B0609020204030204" pitchFamily="49" charset="0"/>
              </a:rPr>
              <a:t> sc</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id_socio </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 a</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id_socio</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TIPO_AHORRO TA</a:t>
            </a:r>
          </a:p>
          <a:p>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TA</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id_tipo_Ahorro</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CIUDAD cu </a:t>
            </a:r>
          </a:p>
          <a:p>
            <a:r>
              <a:rPr lang="es-ES" sz="1600" dirty="0">
                <a:solidFill>
                  <a:srgbClr val="0000FF"/>
                </a:solidFill>
                <a:latin typeface="Consolas" panose="020B0609020204030204" pitchFamily="49" charset="0"/>
              </a:rPr>
              <a:t>on</a:t>
            </a:r>
            <a:r>
              <a:rPr lang="es-ES" sz="1600" dirty="0">
                <a:solidFill>
                  <a:srgbClr val="000000"/>
                </a:solidFill>
                <a:latin typeface="Consolas" panose="020B0609020204030204" pitchFamily="49" charset="0"/>
              </a:rPr>
              <a:t> sc</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id_ciudad</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cu</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id_ciudad</a:t>
            </a:r>
          </a:p>
          <a:p>
            <a:r>
              <a:rPr lang="en-US" sz="1600" dirty="0">
                <a:solidFill>
                  <a:srgbClr val="808080"/>
                </a:solidFill>
                <a:latin typeface="Consolas" panose="020B0609020204030204" pitchFamily="49" charset="0"/>
              </a:rPr>
              <a:t>JOIN</a:t>
            </a:r>
            <a:r>
              <a:rPr lang="en-US" sz="1600" dirty="0">
                <a:solidFill>
                  <a:srgbClr val="000000"/>
                </a:solidFill>
                <a:latin typeface="Consolas" panose="020B0609020204030204" pitchFamily="49" charset="0"/>
              </a:rPr>
              <a:t> REGION R </a:t>
            </a:r>
            <a:r>
              <a:rPr lang="en-US" sz="1600" dirty="0">
                <a:solidFill>
                  <a:srgbClr val="0000FF"/>
                </a:solidFill>
                <a:latin typeface="Consolas" panose="020B0609020204030204" pitchFamily="49" charset="0"/>
              </a:rPr>
              <a:t>ON</a:t>
            </a:r>
            <a:r>
              <a:rPr lang="en-US" sz="1600" dirty="0">
                <a:solidFill>
                  <a:srgbClr val="000000"/>
                </a:solidFill>
                <a:latin typeface="Consolas" panose="020B0609020204030204" pitchFamily="49" charset="0"/>
              </a:rPr>
              <a:t> CU</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id_region</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R</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id_region</a:t>
            </a:r>
          </a:p>
          <a:p>
            <a:r>
              <a:rPr lang="fi-FI" sz="1600" dirty="0">
                <a:solidFill>
                  <a:srgbClr val="808080"/>
                </a:solidFill>
                <a:latin typeface="Consolas" panose="020B0609020204030204" pitchFamily="49" charset="0"/>
              </a:rPr>
              <a:t>JOIN</a:t>
            </a:r>
            <a:r>
              <a:rPr lang="fi-FI" sz="1600" dirty="0">
                <a:solidFill>
                  <a:srgbClr val="000000"/>
                </a:solidFill>
                <a:latin typeface="Consolas" panose="020B0609020204030204" pitchFamily="49" charset="0"/>
              </a:rPr>
              <a:t> PAIS P </a:t>
            </a:r>
            <a:r>
              <a:rPr lang="fi-FI" sz="1600" dirty="0">
                <a:solidFill>
                  <a:srgbClr val="0000FF"/>
                </a:solidFill>
                <a:latin typeface="Consolas" panose="020B0609020204030204" pitchFamily="49" charset="0"/>
              </a:rPr>
              <a:t>on</a:t>
            </a:r>
            <a:r>
              <a:rPr lang="fi-FI" sz="1600" dirty="0">
                <a:solidFill>
                  <a:srgbClr val="000000"/>
                </a:solidFill>
                <a:latin typeface="Consolas" panose="020B0609020204030204" pitchFamily="49" charset="0"/>
              </a:rPr>
              <a:t> p</a:t>
            </a:r>
            <a:r>
              <a:rPr lang="fi-FI" sz="1600" dirty="0">
                <a:solidFill>
                  <a:srgbClr val="808080"/>
                </a:solidFill>
                <a:latin typeface="Consolas" panose="020B0609020204030204" pitchFamily="49" charset="0"/>
              </a:rPr>
              <a:t>.</a:t>
            </a:r>
            <a:r>
              <a:rPr lang="fi-FI" sz="1600" dirty="0">
                <a:solidFill>
                  <a:srgbClr val="000000"/>
                </a:solidFill>
                <a:latin typeface="Consolas" panose="020B0609020204030204" pitchFamily="49" charset="0"/>
              </a:rPr>
              <a:t>id_pais</a:t>
            </a:r>
            <a:r>
              <a:rPr lang="fi-FI" sz="1600" dirty="0">
                <a:solidFill>
                  <a:srgbClr val="808080"/>
                </a:solidFill>
                <a:latin typeface="Consolas" panose="020B0609020204030204" pitchFamily="49" charset="0"/>
              </a:rPr>
              <a:t>=</a:t>
            </a:r>
            <a:r>
              <a:rPr lang="fi-FI" sz="1600" dirty="0">
                <a:solidFill>
                  <a:srgbClr val="000000"/>
                </a:solidFill>
                <a:latin typeface="Consolas" panose="020B0609020204030204" pitchFamily="49" charset="0"/>
              </a:rPr>
              <a:t>sc</a:t>
            </a:r>
            <a:r>
              <a:rPr lang="fi-FI" sz="1600" dirty="0">
                <a:solidFill>
                  <a:srgbClr val="808080"/>
                </a:solidFill>
                <a:latin typeface="Consolas" panose="020B0609020204030204" pitchFamily="49" charset="0"/>
              </a:rPr>
              <a:t>.</a:t>
            </a:r>
            <a:r>
              <a:rPr lang="fi-FI" sz="1600" dirty="0">
                <a:solidFill>
                  <a:srgbClr val="000000"/>
                </a:solidFill>
                <a:latin typeface="Consolas" panose="020B0609020204030204" pitchFamily="49" charset="0"/>
              </a:rPr>
              <a:t>id_pais</a:t>
            </a:r>
          </a:p>
          <a:p>
            <a:r>
              <a:rPr lang="it-IT" sz="1600" dirty="0">
                <a:solidFill>
                  <a:srgbClr val="808080"/>
                </a:solidFill>
                <a:latin typeface="Consolas" panose="020B0609020204030204" pitchFamily="49" charset="0"/>
              </a:rPr>
              <a:t>join</a:t>
            </a:r>
            <a:r>
              <a:rPr lang="it-IT" sz="1600" dirty="0">
                <a:solidFill>
                  <a:srgbClr val="000000"/>
                </a:solidFill>
                <a:latin typeface="Consolas" panose="020B0609020204030204" pitchFamily="49" charset="0"/>
              </a:rPr>
              <a:t> GENERO g </a:t>
            </a:r>
            <a:r>
              <a:rPr lang="it-IT" sz="1600" dirty="0">
                <a:solidFill>
                  <a:srgbClr val="0000FF"/>
                </a:solidFill>
                <a:latin typeface="Consolas" panose="020B0609020204030204" pitchFamily="49" charset="0"/>
              </a:rPr>
              <a:t>on</a:t>
            </a:r>
            <a:r>
              <a:rPr lang="it-IT" sz="1600" dirty="0">
                <a:solidFill>
                  <a:srgbClr val="000000"/>
                </a:solidFill>
                <a:latin typeface="Consolas" panose="020B0609020204030204" pitchFamily="49" charset="0"/>
              </a:rPr>
              <a:t> g</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id_genero </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 sc</a:t>
            </a:r>
            <a:r>
              <a:rPr lang="it-IT" sz="1600" dirty="0">
                <a:solidFill>
                  <a:srgbClr val="808080"/>
                </a:solidFill>
                <a:latin typeface="Consolas" panose="020B0609020204030204" pitchFamily="49" charset="0"/>
              </a:rPr>
              <a:t>.</a:t>
            </a:r>
            <a:r>
              <a:rPr lang="it-IT" sz="1600" dirty="0">
                <a:solidFill>
                  <a:srgbClr val="000000"/>
                </a:solidFill>
                <a:latin typeface="Consolas" panose="020B0609020204030204" pitchFamily="49" charset="0"/>
              </a:rPr>
              <a:t>id_genero</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TIPO_SOCIO TC </a:t>
            </a:r>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TC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SC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id_tipo_socio</a:t>
            </a:r>
            <a:endParaRPr lang="es-DO"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172779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0D5FB0-BC79-F5D4-1435-4CF27EB1F90F}"/>
              </a:ext>
            </a:extLst>
          </p:cNvPr>
          <p:cNvPicPr>
            <a:picLocks noChangeAspect="1"/>
          </p:cNvPicPr>
          <p:nvPr/>
        </p:nvPicPr>
        <p:blipFill>
          <a:blip r:embed="rId2"/>
          <a:stretch>
            <a:fillRect/>
          </a:stretch>
        </p:blipFill>
        <p:spPr>
          <a:xfrm>
            <a:off x="0" y="1681480"/>
            <a:ext cx="12192000" cy="3495040"/>
          </a:xfrm>
          <a:prstGeom prst="rect">
            <a:avLst/>
          </a:prstGeom>
        </p:spPr>
      </p:pic>
      <p:sp>
        <p:nvSpPr>
          <p:cNvPr id="4" name="CuadroTexto 3">
            <a:extLst>
              <a:ext uri="{FF2B5EF4-FFF2-40B4-BE49-F238E27FC236}">
                <a16:creationId xmlns:a16="http://schemas.microsoft.com/office/drawing/2014/main" id="{CC1ABE81-AD2B-97DB-89D6-6B931E53FFB7}"/>
              </a:ext>
            </a:extLst>
          </p:cNvPr>
          <p:cNvSpPr txBox="1"/>
          <p:nvPr/>
        </p:nvSpPr>
        <p:spPr>
          <a:xfrm>
            <a:off x="253497" y="217283"/>
            <a:ext cx="11624650" cy="1200329"/>
          </a:xfrm>
          <a:prstGeom prst="rect">
            <a:avLst/>
          </a:prstGeom>
          <a:noFill/>
        </p:spPr>
        <p:txBody>
          <a:bodyPr wrap="square" rtlCol="0">
            <a:spAutoFit/>
          </a:bodyPr>
          <a:lstStyle/>
          <a:p>
            <a:r>
              <a:rPr lang="es-DO" sz="2400" dirty="0"/>
              <a:t>En esta vista hemos traído todos los datos de las demas tablas que tenían relacion por medio del ID relacionado como Campo foráneo en esta tabla, sustituyendo los id con los valores descriptivos.</a:t>
            </a:r>
          </a:p>
        </p:txBody>
      </p:sp>
    </p:spTree>
    <p:extLst>
      <p:ext uri="{BB962C8B-B14F-4D97-AF65-F5344CB8AC3E}">
        <p14:creationId xmlns:p14="http://schemas.microsoft.com/office/powerpoint/2010/main" val="24401754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 DESASTRES::::...... ......::::SUBGERENCIA DE GESTIÓN DEL RIESGO">
            <a:extLst>
              <a:ext uri="{FF2B5EF4-FFF2-40B4-BE49-F238E27FC236}">
                <a16:creationId xmlns:a16="http://schemas.microsoft.com/office/drawing/2014/main" id="{C4249A61-938A-8143-FCCC-3D054972F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88" y="417608"/>
            <a:ext cx="18859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 de datos - Iconos gratis de computadora">
            <a:extLst>
              <a:ext uri="{FF2B5EF4-FFF2-40B4-BE49-F238E27FC236}">
                <a16:creationId xmlns:a16="http://schemas.microsoft.com/office/drawing/2014/main" id="{DF0DC9FA-BBC1-4531-1E70-4431C655C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8" y="2774338"/>
            <a:ext cx="2226210" cy="22262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A5735D5-6632-7CD5-03F2-A481FF397515}"/>
              </a:ext>
            </a:extLst>
          </p:cNvPr>
          <p:cNvSpPr txBox="1"/>
          <p:nvPr/>
        </p:nvSpPr>
        <p:spPr>
          <a:xfrm>
            <a:off x="3039865" y="1096208"/>
            <a:ext cx="8186432" cy="4154984"/>
          </a:xfrm>
          <a:prstGeom prst="rect">
            <a:avLst/>
          </a:prstGeom>
          <a:noFill/>
        </p:spPr>
        <p:txBody>
          <a:bodyPr wrap="square">
            <a:spAutoFit/>
          </a:bodyPr>
          <a:lstStyle/>
          <a:p>
            <a:pPr algn="just"/>
            <a:r>
              <a:rPr lang="es-ES" sz="2400" b="0" i="0" dirty="0">
                <a:effectLst/>
                <a:latin typeface="Calibri (Cuerpo)"/>
              </a:rPr>
              <a:t>Un </a:t>
            </a:r>
            <a:r>
              <a:rPr lang="es-ES" sz="2400" b="1" i="0" dirty="0">
                <a:effectLst/>
                <a:latin typeface="Calibri (Cuerpo)"/>
              </a:rPr>
              <a:t>procedimiento almacenado</a:t>
            </a:r>
            <a:r>
              <a:rPr lang="es-ES" sz="2400" b="0" i="0" dirty="0">
                <a:effectLst/>
                <a:latin typeface="Calibri (Cuerpo)"/>
              </a:rPr>
              <a:t>  (</a:t>
            </a:r>
            <a:r>
              <a:rPr lang="es-ES" sz="2400" b="1" i="1" dirty="0">
                <a:effectLst/>
                <a:latin typeface="Calibri (Cuerpo)"/>
              </a:rPr>
              <a:t>stored procedure</a:t>
            </a:r>
            <a:r>
              <a:rPr lang="es-ES" sz="2400" b="0" i="0" dirty="0">
                <a:effectLst/>
                <a:latin typeface="Calibri (Cuerpo)"/>
              </a:rPr>
              <a:t> en inglés) es un </a:t>
            </a:r>
            <a:r>
              <a:rPr lang="es-ES" sz="2400" b="0" i="0" u="none" strike="noStrike" dirty="0">
                <a:effectLst/>
                <a:latin typeface="Calibri (Cuerpo)"/>
              </a:rPr>
              <a:t>programa</a:t>
            </a:r>
            <a:r>
              <a:rPr lang="es-ES" sz="2400" b="0" i="0" dirty="0">
                <a:effectLst/>
                <a:latin typeface="Calibri (Cuerpo)"/>
              </a:rPr>
              <a:t> (o </a:t>
            </a:r>
            <a:r>
              <a:rPr lang="es-ES" sz="2400" b="0" i="0" u="none" strike="noStrike" dirty="0">
                <a:effectLst/>
                <a:latin typeface="Calibri (Cuerpo)"/>
              </a:rPr>
              <a:t>procedimiento</a:t>
            </a:r>
            <a:r>
              <a:rPr lang="es-ES" sz="2400" b="0" i="0" dirty="0">
                <a:effectLst/>
                <a:latin typeface="Calibri (Cuerpo)"/>
              </a:rPr>
              <a:t>) almacenado físicamente en una </a:t>
            </a:r>
            <a:r>
              <a:rPr lang="es-ES" sz="2400" b="0" i="0" u="none" strike="noStrike" dirty="0">
                <a:effectLst/>
                <a:latin typeface="Calibri (Cuerpo)"/>
              </a:rPr>
              <a:t>base de datos</a:t>
            </a:r>
            <a:r>
              <a:rPr lang="es-ES" sz="2400" b="0" i="0" dirty="0">
                <a:effectLst/>
                <a:latin typeface="Calibri (Cuerpo)"/>
              </a:rPr>
              <a:t>. Su implementación varía de un </a:t>
            </a:r>
            <a:r>
              <a:rPr lang="es-ES" sz="2400" b="0" i="0" u="none" strike="noStrike" dirty="0">
                <a:effectLst/>
                <a:latin typeface="Calibri (Cuerpo)"/>
              </a:rPr>
              <a:t>gestor de bases de datos</a:t>
            </a:r>
            <a:r>
              <a:rPr lang="es-ES" sz="2400" b="0" i="0" dirty="0">
                <a:effectLst/>
                <a:latin typeface="Calibri (Cuerpo)"/>
              </a:rPr>
              <a:t> a otro. </a:t>
            </a:r>
            <a:r>
              <a:rPr lang="es-ES" sz="2400" b="1" i="0" dirty="0">
                <a:effectLst/>
                <a:latin typeface="Calibri (Cuerpo)"/>
              </a:rPr>
              <a:t>La ventaja de un procedimiento almacenado</a:t>
            </a:r>
            <a:r>
              <a:rPr lang="es-ES" sz="2400" b="0" i="0" dirty="0">
                <a:effectLst/>
                <a:latin typeface="Calibri (Cuerpo)"/>
              </a:rPr>
              <a:t> es que al ser ejecutado, en respuesta a una petición de usuario, es ejecutado directamente en el motor de bases de datos, el cual usualmente corre en un servidor separado. Como tal, posee acceso directo a los datos que necesita manipular y sólo necesita enviar sus resultados de regreso al usuario, deshaciéndose de la sobrecarga resultante de comunicar grandes cantidades de datos salientes y entrantes.</a:t>
            </a:r>
            <a:endParaRPr lang="es-DO" sz="2400" dirty="0">
              <a:latin typeface="Calibri (Cuerpo)"/>
            </a:endParaRPr>
          </a:p>
        </p:txBody>
      </p:sp>
      <p:sp>
        <p:nvSpPr>
          <p:cNvPr id="5" name="CuadroTexto 4">
            <a:extLst>
              <a:ext uri="{FF2B5EF4-FFF2-40B4-BE49-F238E27FC236}">
                <a16:creationId xmlns:a16="http://schemas.microsoft.com/office/drawing/2014/main" id="{641081B1-AD1C-6C11-6D7A-72DCADCD66A3}"/>
              </a:ext>
            </a:extLst>
          </p:cNvPr>
          <p:cNvSpPr txBox="1"/>
          <p:nvPr/>
        </p:nvSpPr>
        <p:spPr>
          <a:xfrm>
            <a:off x="3039865" y="155998"/>
            <a:ext cx="6097508" cy="523220"/>
          </a:xfrm>
          <a:prstGeom prst="rect">
            <a:avLst/>
          </a:prstGeom>
          <a:noFill/>
        </p:spPr>
        <p:txBody>
          <a:bodyPr wrap="square">
            <a:spAutoFit/>
          </a:bodyPr>
          <a:lstStyle/>
          <a:p>
            <a:r>
              <a:rPr lang="es-ES" sz="2800" b="0" i="0" dirty="0">
                <a:effectLst/>
                <a:latin typeface="Calibri (Cuerpo)"/>
              </a:rPr>
              <a:t> </a:t>
            </a:r>
            <a:r>
              <a:rPr lang="es-ES" sz="2800" b="1" i="0" dirty="0">
                <a:effectLst/>
                <a:latin typeface="Calibri (Cuerpo)"/>
              </a:rPr>
              <a:t>PROCEDIMIENTO ALMACENADO</a:t>
            </a:r>
            <a:r>
              <a:rPr lang="es-ES" sz="2800" b="0" i="0" dirty="0">
                <a:effectLst/>
                <a:latin typeface="Calibri (Cuerpo)"/>
              </a:rPr>
              <a:t> </a:t>
            </a:r>
            <a:endParaRPr lang="es-DO" sz="2800" dirty="0"/>
          </a:p>
        </p:txBody>
      </p:sp>
      <p:sp>
        <p:nvSpPr>
          <p:cNvPr id="7" name="CuadroTexto 6">
            <a:extLst>
              <a:ext uri="{FF2B5EF4-FFF2-40B4-BE49-F238E27FC236}">
                <a16:creationId xmlns:a16="http://schemas.microsoft.com/office/drawing/2014/main" id="{26233632-409A-AC5E-0F71-E66CDDDFE9AE}"/>
              </a:ext>
            </a:extLst>
          </p:cNvPr>
          <p:cNvSpPr txBox="1"/>
          <p:nvPr/>
        </p:nvSpPr>
        <p:spPr>
          <a:xfrm>
            <a:off x="6088619" y="6179920"/>
            <a:ext cx="6097508" cy="369332"/>
          </a:xfrm>
          <a:prstGeom prst="rect">
            <a:avLst/>
          </a:prstGeom>
          <a:noFill/>
        </p:spPr>
        <p:txBody>
          <a:bodyPr wrap="square">
            <a:spAutoFit/>
          </a:bodyPr>
          <a:lstStyle/>
          <a:p>
            <a:r>
              <a:rPr lang="es-DO" dirty="0"/>
              <a:t>https://es.wikipedia.org/wiki/Procedimiento_almacenado</a:t>
            </a:r>
          </a:p>
        </p:txBody>
      </p:sp>
    </p:spTree>
    <p:extLst>
      <p:ext uri="{BB962C8B-B14F-4D97-AF65-F5344CB8AC3E}">
        <p14:creationId xmlns:p14="http://schemas.microsoft.com/office/powerpoint/2010/main" val="928041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016CA8B-8DF8-26F5-8B26-A4BB113BD0B0}"/>
              </a:ext>
            </a:extLst>
          </p:cNvPr>
          <p:cNvSpPr txBox="1"/>
          <p:nvPr/>
        </p:nvSpPr>
        <p:spPr>
          <a:xfrm>
            <a:off x="-1508" y="302359"/>
            <a:ext cx="11952082" cy="6370975"/>
          </a:xfrm>
          <a:prstGeom prst="rect">
            <a:avLst/>
          </a:prstGeom>
          <a:noFill/>
        </p:spPr>
        <p:txBody>
          <a:bodyPr wrap="square">
            <a:spAutoFit/>
          </a:bodyPr>
          <a:lstStyle/>
          <a:p>
            <a:r>
              <a:rPr lang="es-DO" sz="1200" dirty="0">
                <a:solidFill>
                  <a:srgbClr val="008000"/>
                </a:solidFill>
                <a:latin typeface="Consolas" panose="020B0609020204030204" pitchFamily="49" charset="0"/>
              </a:rPr>
              <a:t>--PROCEDIMIENTO PARA INSERTAR DATOS DE SOCIOS NO DUPLICADOS </a:t>
            </a:r>
            <a:endParaRPr lang="es-DO" sz="1200" dirty="0">
              <a:solidFill>
                <a:srgbClr val="000000"/>
              </a:solidFill>
              <a:latin typeface="Consolas" panose="020B0609020204030204" pitchFamily="49" charset="0"/>
            </a:endParaRPr>
          </a:p>
          <a:p>
            <a:r>
              <a:rPr lang="es-ES" sz="1200" dirty="0">
                <a:solidFill>
                  <a:srgbClr val="008000"/>
                </a:solidFill>
                <a:latin typeface="Consolas" panose="020B0609020204030204" pitchFamily="49" charset="0"/>
              </a:rPr>
              <a:t>--SIN QUE ESTEN REPETIDOS COMO CODIGO O DESCRIPCION.</a:t>
            </a:r>
            <a:endParaRPr lang="es-ES" sz="1200" dirty="0">
              <a:solidFill>
                <a:srgbClr val="000000"/>
              </a:solidFill>
              <a:latin typeface="Consolas" panose="020B0609020204030204" pitchFamily="49" charset="0"/>
            </a:endParaRPr>
          </a:p>
          <a:p>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CREATE</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OR</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ALTER</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PROCEDURE</a:t>
            </a:r>
            <a:r>
              <a:rPr lang="es-DO" sz="1200" dirty="0">
                <a:solidFill>
                  <a:srgbClr val="000000"/>
                </a:solidFill>
                <a:latin typeface="Consolas" panose="020B0609020204030204" pitchFamily="49" charset="0"/>
              </a:rPr>
              <a:t> SP_SOCIOS</a:t>
            </a:r>
          </a:p>
          <a:p>
            <a:r>
              <a:rPr lang="es-DO" sz="1200" dirty="0">
                <a:solidFill>
                  <a:srgbClr val="000000"/>
                </a:solidFill>
                <a:latin typeface="Consolas" panose="020B0609020204030204" pitchFamily="49" charset="0"/>
              </a:rPr>
              <a:t>@id_socio </a:t>
            </a:r>
            <a:r>
              <a:rPr lang="es-DO" sz="1200" dirty="0">
                <a:solidFill>
                  <a:srgbClr val="0000FF"/>
                </a:solidFill>
                <a:latin typeface="Consolas" panose="020B0609020204030204" pitchFamily="49" charset="0"/>
              </a:rPr>
              <a:t>int</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@nombre_socio </a:t>
            </a:r>
            <a:r>
              <a:rPr lang="es-DO" sz="1200" dirty="0">
                <a:solidFill>
                  <a:srgbClr val="0000FF"/>
                </a:solidFill>
                <a:latin typeface="Consolas" panose="020B0609020204030204" pitchFamily="49" charset="0"/>
              </a:rPr>
              <a:t>varchar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30</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@apellido_socio </a:t>
            </a:r>
            <a:r>
              <a:rPr lang="es-DO" sz="1200" dirty="0">
                <a:solidFill>
                  <a:srgbClr val="0000FF"/>
                </a:solidFill>
                <a:latin typeface="Consolas" panose="020B0609020204030204" pitchFamily="49" charset="0"/>
              </a:rPr>
              <a:t>varchar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50</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@fecha_nacimiento </a:t>
            </a:r>
            <a:r>
              <a:rPr lang="es-DO" sz="1200" dirty="0">
                <a:solidFill>
                  <a:srgbClr val="0000FF"/>
                </a:solidFill>
                <a:latin typeface="Consolas" panose="020B0609020204030204" pitchFamily="49" charset="0"/>
              </a:rPr>
              <a:t>date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@id_genero </a:t>
            </a:r>
            <a:r>
              <a:rPr lang="es-DO" sz="1200" dirty="0">
                <a:solidFill>
                  <a:srgbClr val="0000FF"/>
                </a:solidFill>
                <a:latin typeface="Consolas" panose="020B0609020204030204" pitchFamily="49" charset="0"/>
              </a:rPr>
              <a:t>int</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a:t>
            </a:r>
          </a:p>
          <a:p>
            <a:r>
              <a:rPr lang="es-DO" sz="1200" dirty="0">
                <a:solidFill>
                  <a:srgbClr val="000000"/>
                </a:solidFill>
                <a:latin typeface="Consolas" panose="020B0609020204030204" pitchFamily="49" charset="0"/>
              </a:rPr>
              <a:t>@direccion </a:t>
            </a:r>
            <a:r>
              <a:rPr lang="es-DO" sz="1200" dirty="0">
                <a:solidFill>
                  <a:srgbClr val="0000FF"/>
                </a:solidFill>
                <a:latin typeface="Consolas" panose="020B0609020204030204" pitchFamily="49" charset="0"/>
              </a:rPr>
              <a:t>varchar</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100</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@lugar_de_trabajo </a:t>
            </a:r>
            <a:r>
              <a:rPr lang="fr-FR" sz="1200" dirty="0">
                <a:solidFill>
                  <a:srgbClr val="0000FF"/>
                </a:solidFill>
                <a:latin typeface="Consolas" panose="020B0609020204030204" pitchFamily="49" charset="0"/>
              </a:rPr>
              <a:t>varchar</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100</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@telefono_de_trabajo </a:t>
            </a:r>
            <a:r>
              <a:rPr lang="fr-FR" sz="1200" dirty="0">
                <a:solidFill>
                  <a:srgbClr val="0000FF"/>
                </a:solidFill>
                <a:latin typeface="Consolas" panose="020B0609020204030204" pitchFamily="49" charset="0"/>
              </a:rPr>
              <a:t>varchar</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15</a:t>
            </a:r>
            <a:r>
              <a:rPr lang="fr-FR" sz="1200" dirty="0">
                <a:solidFill>
                  <a:srgbClr val="808080"/>
                </a:solidFill>
                <a:latin typeface="Consolas" panose="020B0609020204030204" pitchFamily="49" charset="0"/>
              </a:rPr>
              <a:t>),</a:t>
            </a:r>
            <a:endParaRPr lang="fr-FR"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@id_ciudad </a:t>
            </a:r>
            <a:r>
              <a:rPr lang="es-DO" sz="1200" dirty="0">
                <a:solidFill>
                  <a:srgbClr val="0000FF"/>
                </a:solidFill>
                <a:latin typeface="Consolas" panose="020B0609020204030204" pitchFamily="49" charset="0"/>
              </a:rPr>
              <a:t>int</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@telefono_residencial </a:t>
            </a:r>
            <a:r>
              <a:rPr lang="es-DO" sz="1200" dirty="0">
                <a:solidFill>
                  <a:srgbClr val="0000FF"/>
                </a:solidFill>
                <a:latin typeface="Consolas" panose="020B0609020204030204" pitchFamily="49" charset="0"/>
              </a:rPr>
              <a:t>varchar</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15</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@telefono_movil </a:t>
            </a:r>
            <a:r>
              <a:rPr lang="es-DO" sz="1200" dirty="0">
                <a:solidFill>
                  <a:srgbClr val="0000FF"/>
                </a:solidFill>
                <a:latin typeface="Consolas" panose="020B0609020204030204" pitchFamily="49" charset="0"/>
              </a:rPr>
              <a:t>varchar</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15</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@correo_electronico </a:t>
            </a:r>
            <a:r>
              <a:rPr lang="es-DO" sz="1200" dirty="0">
                <a:solidFill>
                  <a:srgbClr val="0000FF"/>
                </a:solidFill>
                <a:latin typeface="Consolas" panose="020B0609020204030204" pitchFamily="49" charset="0"/>
              </a:rPr>
              <a:t>varchar</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30</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@fecha_de_ingreso </a:t>
            </a:r>
            <a:r>
              <a:rPr lang="es-DO" sz="1200" dirty="0">
                <a:solidFill>
                  <a:srgbClr val="0000FF"/>
                </a:solidFill>
                <a:latin typeface="Consolas" panose="020B0609020204030204" pitchFamily="49" charset="0"/>
              </a:rPr>
              <a:t>date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@id_tipo_socio </a:t>
            </a:r>
            <a:r>
              <a:rPr lang="es-DO" sz="1200" dirty="0">
                <a:solidFill>
                  <a:srgbClr val="0000FF"/>
                </a:solidFill>
                <a:latin typeface="Consolas" panose="020B0609020204030204" pitchFamily="49" charset="0"/>
              </a:rPr>
              <a:t>int</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@id_pais </a:t>
            </a:r>
            <a:r>
              <a:rPr lang="es-DO" sz="1200" dirty="0">
                <a:solidFill>
                  <a:srgbClr val="0000FF"/>
                </a:solidFill>
                <a:latin typeface="Consolas" panose="020B0609020204030204" pitchFamily="49" charset="0"/>
              </a:rPr>
              <a:t>int</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a:t>
            </a:r>
          </a:p>
          <a:p>
            <a:r>
              <a:rPr lang="es-ES" sz="1200" dirty="0">
                <a:solidFill>
                  <a:srgbClr val="0000FF"/>
                </a:solidFill>
                <a:latin typeface="Consolas" panose="020B0609020204030204" pitchFamily="49" charset="0"/>
              </a:rPr>
              <a:t>declare</a:t>
            </a:r>
            <a:r>
              <a:rPr lang="es-ES" sz="1200" dirty="0">
                <a:solidFill>
                  <a:srgbClr val="000000"/>
                </a:solidFill>
                <a:latin typeface="Consolas" panose="020B0609020204030204" pitchFamily="49" charset="0"/>
              </a:rPr>
              <a:t> @total </a:t>
            </a:r>
            <a:r>
              <a:rPr lang="es-ES" sz="1200" dirty="0">
                <a:solidFill>
                  <a:srgbClr val="0000FF"/>
                </a:solidFill>
                <a:latin typeface="Consolas" panose="020B0609020204030204" pitchFamily="49" charset="0"/>
              </a:rPr>
              <a:t>int</a:t>
            </a:r>
            <a:r>
              <a:rPr lang="es-ES" sz="1200" dirty="0">
                <a:solidFill>
                  <a:srgbClr val="000000"/>
                </a:solidFill>
                <a:latin typeface="Consolas" panose="020B0609020204030204" pitchFamily="49" charset="0"/>
              </a:rPr>
              <a:t> </a:t>
            </a:r>
            <a:r>
              <a:rPr lang="es-ES" sz="1200" dirty="0">
                <a:solidFill>
                  <a:srgbClr val="008000"/>
                </a:solidFill>
                <a:latin typeface="Consolas" panose="020B0609020204030204" pitchFamily="49" charset="0"/>
              </a:rPr>
              <a:t>--contar las cantidades en el resultado.</a:t>
            </a:r>
            <a:endParaRPr lang="es-E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@total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id_socio</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SOCIO </a:t>
            </a:r>
            <a:r>
              <a:rPr lang="en-US" sz="1200" dirty="0">
                <a:solidFill>
                  <a:srgbClr val="0000FF"/>
                </a:solidFill>
                <a:latin typeface="Consolas" panose="020B0609020204030204" pitchFamily="49" charset="0"/>
              </a:rPr>
              <a:t>where</a:t>
            </a:r>
            <a:r>
              <a:rPr lang="en-US" sz="1200" dirty="0">
                <a:solidFill>
                  <a:srgbClr val="000000"/>
                </a:solidFill>
                <a:latin typeface="Consolas" panose="020B0609020204030204" pitchFamily="49" charset="0"/>
              </a:rPr>
              <a:t> id_socio</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@id_socio </a:t>
            </a:r>
            <a:r>
              <a:rPr lang="en-US" sz="1200" dirty="0">
                <a:solidFill>
                  <a:srgbClr val="808080"/>
                </a:solidFill>
                <a:latin typeface="Consolas" panose="020B0609020204030204" pitchFamily="49" charset="0"/>
              </a:rPr>
              <a:t>or</a:t>
            </a:r>
            <a:r>
              <a:rPr lang="en-US" sz="1200" dirty="0">
                <a:solidFill>
                  <a:srgbClr val="000000"/>
                </a:solidFill>
                <a:latin typeface="Consolas" panose="020B0609020204030204" pitchFamily="49" charset="0"/>
              </a:rPr>
              <a:t> nombre_socio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@nombre_socio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apellido_socio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@apellido_socio</a:t>
            </a:r>
          </a:p>
          <a:p>
            <a:r>
              <a:rPr lang="es-ES" sz="1200" dirty="0">
                <a:solidFill>
                  <a:srgbClr val="0000FF"/>
                </a:solidFill>
                <a:latin typeface="Consolas" panose="020B0609020204030204" pitchFamily="49" charset="0"/>
              </a:rPr>
              <a:t>if</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@total </a:t>
            </a:r>
            <a:r>
              <a:rPr lang="es-ES" sz="1200" dirty="0">
                <a:solidFill>
                  <a:srgbClr val="808080"/>
                </a:solidFill>
                <a:latin typeface="Consolas" panose="020B0609020204030204" pitchFamily="49" charset="0"/>
              </a:rPr>
              <a:t>&lt;</a:t>
            </a:r>
            <a:r>
              <a:rPr lang="es-ES" sz="1200" dirty="0">
                <a:solidFill>
                  <a:srgbClr val="000000"/>
                </a:solidFill>
                <a:latin typeface="Consolas" panose="020B0609020204030204" pitchFamily="49" charset="0"/>
              </a:rPr>
              <a:t>1</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8000"/>
                </a:solidFill>
                <a:latin typeface="Consolas" panose="020B0609020204030204" pitchFamily="49" charset="0"/>
              </a:rPr>
              <a:t>--Si no se encuentran resultados es decir 0 valor.</a:t>
            </a:r>
            <a:endParaRPr lang="es-ES"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begin</a:t>
            </a:r>
            <a:r>
              <a:rPr lang="es-DO" sz="1200" dirty="0">
                <a:solidFill>
                  <a:srgbClr val="000000"/>
                </a:solidFill>
                <a:latin typeface="Consolas" panose="020B0609020204030204" pitchFamily="49" charset="0"/>
              </a:rPr>
              <a:t> </a:t>
            </a:r>
          </a:p>
          <a:p>
            <a:r>
              <a:rPr lang="es-DO" sz="1200" dirty="0">
                <a:solidFill>
                  <a:srgbClr val="0000FF"/>
                </a:solidFill>
                <a:latin typeface="Consolas" panose="020B0609020204030204" pitchFamily="49" charset="0"/>
              </a:rPr>
              <a:t>insert</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into</a:t>
            </a:r>
            <a:r>
              <a:rPr lang="es-DO" sz="1200" dirty="0">
                <a:solidFill>
                  <a:srgbClr val="000000"/>
                </a:solidFill>
                <a:latin typeface="Consolas" panose="020B0609020204030204" pitchFamily="49" charset="0"/>
              </a:rPr>
              <a:t> SOCIO </a:t>
            </a:r>
            <a:r>
              <a:rPr lang="es-DO" sz="1200" dirty="0">
                <a:solidFill>
                  <a:srgbClr val="0000FF"/>
                </a:solidFill>
                <a:latin typeface="Consolas" panose="020B0609020204030204" pitchFamily="49" charset="0"/>
              </a:rPr>
              <a:t>values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@id_socio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@nombre_socio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@apellido_socio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@fecha_nacimiento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@id_genero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@direccion</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@lugar_de_trabajo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@telefono_de_trabajo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@id_ciudad</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@telefono_residencial</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@telefono_movil</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@correo_electronico</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@fecha_de_ingreso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@id_tipo_socio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@id_pais</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end</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else</a:t>
            </a:r>
            <a:r>
              <a:rPr lang="es-DO" sz="1200" dirty="0">
                <a:solidFill>
                  <a:srgbClr val="000000"/>
                </a:solidFill>
                <a:latin typeface="Consolas" panose="020B0609020204030204" pitchFamily="49" charset="0"/>
              </a:rPr>
              <a:t> </a:t>
            </a:r>
          </a:p>
          <a:p>
            <a:r>
              <a:rPr lang="es-DO" sz="1200" dirty="0">
                <a:solidFill>
                  <a:srgbClr val="0000FF"/>
                </a:solidFill>
                <a:latin typeface="Consolas" panose="020B0609020204030204" pitchFamily="49" charset="0"/>
              </a:rPr>
              <a:t>begin</a:t>
            </a:r>
            <a:endParaRPr lang="es-DO"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print</a:t>
            </a:r>
            <a:r>
              <a:rPr lang="es-ES" sz="1200" dirty="0">
                <a:solidFill>
                  <a:srgbClr val="808080"/>
                </a:solidFill>
                <a:latin typeface="Consolas" panose="020B0609020204030204" pitchFamily="49" charset="0"/>
              </a:rPr>
              <a:t>(</a:t>
            </a:r>
            <a:r>
              <a:rPr lang="es-ES" sz="1200" dirty="0">
                <a:solidFill>
                  <a:srgbClr val="FF0000"/>
                </a:solidFill>
                <a:latin typeface="Consolas" panose="020B0609020204030204" pitchFamily="49" charset="0"/>
              </a:rPr>
              <a:t>'El Socio'</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@nombre_socio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@apellido_socio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Ya se encuentra en la Tabla Socio'</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end</a:t>
            </a:r>
            <a:endParaRPr lang="es-DO" sz="1200" dirty="0">
              <a:solidFill>
                <a:srgbClr val="000000"/>
              </a:solidFill>
              <a:latin typeface="Consolas" panose="020B0609020204030204" pitchFamily="49" charset="0"/>
            </a:endParaRPr>
          </a:p>
          <a:p>
            <a:endParaRPr lang="es-DO" sz="1200" dirty="0">
              <a:solidFill>
                <a:srgbClr val="000000"/>
              </a:solidFill>
              <a:latin typeface="Consolas" panose="020B0609020204030204" pitchFamily="49" charset="0"/>
            </a:endParaRPr>
          </a:p>
          <a:p>
            <a:r>
              <a:rPr lang="es-DO" sz="1200" dirty="0">
                <a:solidFill>
                  <a:srgbClr val="008000"/>
                </a:solidFill>
                <a:latin typeface="Consolas" panose="020B0609020204030204" pitchFamily="49" charset="0"/>
              </a:rPr>
              <a:t>--finalizado</a:t>
            </a:r>
            <a:endParaRPr lang="es-DO"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188563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549729C-0602-A858-155C-F8B49D07A4E0}"/>
              </a:ext>
            </a:extLst>
          </p:cNvPr>
          <p:cNvPicPr>
            <a:picLocks noChangeAspect="1"/>
          </p:cNvPicPr>
          <p:nvPr/>
        </p:nvPicPr>
        <p:blipFill>
          <a:blip r:embed="rId2"/>
          <a:stretch>
            <a:fillRect/>
          </a:stretch>
        </p:blipFill>
        <p:spPr>
          <a:xfrm>
            <a:off x="0" y="1309586"/>
            <a:ext cx="12192000" cy="4238827"/>
          </a:xfrm>
          <a:prstGeom prst="rect">
            <a:avLst/>
          </a:prstGeom>
        </p:spPr>
      </p:pic>
    </p:spTree>
    <p:extLst>
      <p:ext uri="{BB962C8B-B14F-4D97-AF65-F5344CB8AC3E}">
        <p14:creationId xmlns:p14="http://schemas.microsoft.com/office/powerpoint/2010/main" val="4046408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65AADC5-4B6D-C016-19C3-DBCEEFD4D260}"/>
              </a:ext>
            </a:extLst>
          </p:cNvPr>
          <p:cNvPicPr>
            <a:picLocks noChangeAspect="1"/>
          </p:cNvPicPr>
          <p:nvPr/>
        </p:nvPicPr>
        <p:blipFill>
          <a:blip r:embed="rId2"/>
          <a:stretch>
            <a:fillRect/>
          </a:stretch>
        </p:blipFill>
        <p:spPr>
          <a:xfrm>
            <a:off x="1219200" y="1257300"/>
            <a:ext cx="9753600" cy="4343400"/>
          </a:xfrm>
          <a:prstGeom prst="rect">
            <a:avLst/>
          </a:prstGeom>
        </p:spPr>
      </p:pic>
      <p:sp>
        <p:nvSpPr>
          <p:cNvPr id="4" name="CuadroTexto 3">
            <a:extLst>
              <a:ext uri="{FF2B5EF4-FFF2-40B4-BE49-F238E27FC236}">
                <a16:creationId xmlns:a16="http://schemas.microsoft.com/office/drawing/2014/main" id="{249BA971-44E4-303C-EF6A-85D017795BFB}"/>
              </a:ext>
            </a:extLst>
          </p:cNvPr>
          <p:cNvSpPr txBox="1"/>
          <p:nvPr/>
        </p:nvSpPr>
        <p:spPr>
          <a:xfrm>
            <a:off x="642366" y="307771"/>
            <a:ext cx="11427714" cy="369332"/>
          </a:xfrm>
          <a:prstGeom prst="rect">
            <a:avLst/>
          </a:prstGeom>
          <a:noFill/>
        </p:spPr>
        <p:txBody>
          <a:bodyPr wrap="square">
            <a:spAutoFit/>
          </a:bodyPr>
          <a:lstStyle/>
          <a:p>
            <a:r>
              <a:rPr lang="es-ES" b="0" i="0" dirty="0">
                <a:effectLst/>
                <a:latin typeface="Source Sans Pro" panose="020B0503030403020204" pitchFamily="34" charset="0"/>
              </a:rPr>
              <a:t>La forma en que ser relacionan las tablas puede dar lugar a </a:t>
            </a:r>
            <a:r>
              <a:rPr lang="es-ES" b="1" i="0" dirty="0">
                <a:effectLst/>
                <a:latin typeface="Source Sans Pro" panose="020B0503030403020204" pitchFamily="34" charset="0"/>
              </a:rPr>
              <a:t>modelos en estrella</a:t>
            </a:r>
            <a:r>
              <a:rPr lang="es-ES" b="0" i="0" dirty="0">
                <a:effectLst/>
                <a:latin typeface="Source Sans Pro" panose="020B0503030403020204" pitchFamily="34" charset="0"/>
              </a:rPr>
              <a:t> o en </a:t>
            </a:r>
            <a:r>
              <a:rPr lang="es-ES" b="1" i="0" dirty="0">
                <a:effectLst/>
                <a:latin typeface="Source Sans Pro" panose="020B0503030403020204" pitchFamily="34" charset="0"/>
              </a:rPr>
              <a:t>copo de nieve</a:t>
            </a:r>
            <a:r>
              <a:rPr lang="es-ES" b="0" i="0" dirty="0">
                <a:effectLst/>
                <a:latin typeface="Source Sans Pro" panose="020B0503030403020204" pitchFamily="34" charset="0"/>
              </a:rPr>
              <a:t>.</a:t>
            </a:r>
            <a:endParaRPr lang="es-DO" dirty="0"/>
          </a:p>
        </p:txBody>
      </p:sp>
      <p:sp>
        <p:nvSpPr>
          <p:cNvPr id="6" name="CuadroTexto 5">
            <a:extLst>
              <a:ext uri="{FF2B5EF4-FFF2-40B4-BE49-F238E27FC236}">
                <a16:creationId xmlns:a16="http://schemas.microsoft.com/office/drawing/2014/main" id="{D201A7DE-616D-ED18-C802-5358ACE49156}"/>
              </a:ext>
            </a:extLst>
          </p:cNvPr>
          <p:cNvSpPr txBox="1"/>
          <p:nvPr/>
        </p:nvSpPr>
        <p:spPr>
          <a:xfrm>
            <a:off x="880110" y="6097262"/>
            <a:ext cx="2841498" cy="369332"/>
          </a:xfrm>
          <a:prstGeom prst="rect">
            <a:avLst/>
          </a:prstGeom>
          <a:noFill/>
        </p:spPr>
        <p:txBody>
          <a:bodyPr wrap="square">
            <a:spAutoFit/>
          </a:bodyPr>
          <a:lstStyle/>
          <a:p>
            <a:r>
              <a:rPr lang="es-DO" dirty="0"/>
              <a:t>https://www.diegocalvo.es/</a:t>
            </a:r>
          </a:p>
        </p:txBody>
      </p:sp>
    </p:spTree>
    <p:extLst>
      <p:ext uri="{BB962C8B-B14F-4D97-AF65-F5344CB8AC3E}">
        <p14:creationId xmlns:p14="http://schemas.microsoft.com/office/powerpoint/2010/main" val="2799014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BBAC598-5EB1-A58A-CEF8-D008778F79B7}"/>
              </a:ext>
            </a:extLst>
          </p:cNvPr>
          <p:cNvSpPr txBox="1"/>
          <p:nvPr/>
        </p:nvSpPr>
        <p:spPr>
          <a:xfrm>
            <a:off x="215019" y="259511"/>
            <a:ext cx="11617859" cy="5755422"/>
          </a:xfrm>
          <a:prstGeom prst="rect">
            <a:avLst/>
          </a:prstGeom>
          <a:noFill/>
        </p:spPr>
        <p:txBody>
          <a:bodyPr wrap="square">
            <a:spAutoFit/>
          </a:bodyPr>
          <a:lstStyle/>
          <a:p>
            <a:r>
              <a:rPr lang="es-DO" sz="1600" dirty="0">
                <a:solidFill>
                  <a:srgbClr val="008000"/>
                </a:solidFill>
                <a:latin typeface="Consolas" panose="020B0609020204030204" pitchFamily="49" charset="0"/>
              </a:rPr>
              <a:t>-PROCEDIMIENTO PARA INSERTAR DATOS DE SOCIOS NO DUPLICADOS </a:t>
            </a:r>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--SIN QUE ESTEN REPETIDOS COMO CODIGO O DESCRIPCION.</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CREATE</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OR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ALTER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PROCEDURE</a:t>
            </a:r>
            <a:r>
              <a:rPr lang="en-US" sz="1600" dirty="0">
                <a:solidFill>
                  <a:srgbClr val="000000"/>
                </a:solidFill>
                <a:latin typeface="Consolas" panose="020B0609020204030204" pitchFamily="49" charset="0"/>
              </a:rPr>
              <a:t> SP_AHORROS</a:t>
            </a:r>
          </a:p>
          <a:p>
            <a:r>
              <a:rPr lang="es-DO" sz="1600" dirty="0">
                <a:solidFill>
                  <a:srgbClr val="000000"/>
                </a:solidFill>
                <a:latin typeface="Consolas" panose="020B0609020204030204" pitchFamily="49" charset="0"/>
              </a:rPr>
              <a:t> @id_Ahorro </a:t>
            </a:r>
            <a:r>
              <a:rPr lang="es-DO" sz="1600" dirty="0">
                <a:solidFill>
                  <a:srgbClr val="0000FF"/>
                </a:solidFill>
                <a:latin typeface="Consolas" panose="020B0609020204030204" pitchFamily="49" charset="0"/>
              </a:rPr>
              <a:t>int</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@fecha_ahorro </a:t>
            </a:r>
            <a:r>
              <a:rPr lang="es-DO" sz="1600" dirty="0">
                <a:solidFill>
                  <a:srgbClr val="0000FF"/>
                </a:solidFill>
                <a:latin typeface="Consolas" panose="020B0609020204030204" pitchFamily="49" charset="0"/>
              </a:rPr>
              <a:t>date</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@Monto_ahoro </a:t>
            </a:r>
            <a:r>
              <a:rPr lang="es-DO" sz="1600" dirty="0">
                <a:solidFill>
                  <a:srgbClr val="0000FF"/>
                </a:solidFill>
                <a:latin typeface="Consolas" panose="020B0609020204030204" pitchFamily="49" charset="0"/>
              </a:rPr>
              <a:t>float</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@id_tipo_Ahorro  </a:t>
            </a:r>
            <a:r>
              <a:rPr lang="es-DO" sz="1600" dirty="0">
                <a:solidFill>
                  <a:srgbClr val="0000FF"/>
                </a:solidFill>
                <a:latin typeface="Consolas" panose="020B0609020204030204" pitchFamily="49" charset="0"/>
              </a:rPr>
              <a:t>int</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@id_socio </a:t>
            </a:r>
            <a:r>
              <a:rPr lang="es-DO" sz="1600" dirty="0">
                <a:solidFill>
                  <a:srgbClr val="0000FF"/>
                </a:solidFill>
                <a:latin typeface="Consolas" panose="020B0609020204030204" pitchFamily="49" charset="0"/>
              </a:rPr>
              <a:t>int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p>
          <a:p>
            <a:r>
              <a:rPr lang="es-ES" sz="1600" dirty="0">
                <a:solidFill>
                  <a:srgbClr val="0000FF"/>
                </a:solidFill>
                <a:latin typeface="Consolas" panose="020B0609020204030204" pitchFamily="49" charset="0"/>
              </a:rPr>
              <a:t>declare</a:t>
            </a:r>
            <a:r>
              <a:rPr lang="es-ES" sz="1600" dirty="0">
                <a:solidFill>
                  <a:srgbClr val="000000"/>
                </a:solidFill>
                <a:latin typeface="Consolas" panose="020B0609020204030204" pitchFamily="49" charset="0"/>
              </a:rPr>
              <a:t> @total </a:t>
            </a:r>
            <a:r>
              <a:rPr lang="es-ES" sz="1600" dirty="0">
                <a:solidFill>
                  <a:srgbClr val="0000FF"/>
                </a:solidFill>
                <a:latin typeface="Consolas" panose="020B0609020204030204" pitchFamily="49" charset="0"/>
              </a:rPr>
              <a:t>int</a:t>
            </a:r>
            <a:r>
              <a:rPr lang="es-ES" sz="1600" dirty="0">
                <a:solidFill>
                  <a:srgbClr val="000000"/>
                </a:solidFill>
                <a:latin typeface="Consolas" panose="020B0609020204030204" pitchFamily="49" charset="0"/>
              </a:rPr>
              <a:t> </a:t>
            </a:r>
            <a:r>
              <a:rPr lang="es-ES" sz="1600" dirty="0">
                <a:solidFill>
                  <a:srgbClr val="008000"/>
                </a:solidFill>
                <a:latin typeface="Consolas" panose="020B0609020204030204" pitchFamily="49" charset="0"/>
              </a:rPr>
              <a:t>--contar las cantidades en el resultado.</a:t>
            </a:r>
            <a:endParaRPr lang="es-E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@total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count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id_Ahorro</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AHORRO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id_Ahorro</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@id_Ahorro </a:t>
            </a:r>
          </a:p>
          <a:p>
            <a:r>
              <a:rPr lang="es-ES" sz="1600" dirty="0">
                <a:solidFill>
                  <a:srgbClr val="0000FF"/>
                </a:solidFill>
                <a:latin typeface="Consolas" panose="020B0609020204030204" pitchFamily="49" charset="0"/>
              </a:rPr>
              <a:t>if</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@total </a:t>
            </a:r>
            <a:r>
              <a:rPr lang="es-ES" sz="1600" dirty="0">
                <a:solidFill>
                  <a:srgbClr val="808080"/>
                </a:solidFill>
                <a:latin typeface="Consolas" panose="020B0609020204030204" pitchFamily="49" charset="0"/>
              </a:rPr>
              <a:t>&lt;</a:t>
            </a:r>
            <a:r>
              <a:rPr lang="es-ES" sz="1600" dirty="0">
                <a:solidFill>
                  <a:srgbClr val="000000"/>
                </a:solidFill>
                <a:latin typeface="Consolas" panose="020B0609020204030204" pitchFamily="49" charset="0"/>
              </a:rPr>
              <a:t>1</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008000"/>
                </a:solidFill>
                <a:latin typeface="Consolas" panose="020B0609020204030204" pitchFamily="49" charset="0"/>
              </a:rPr>
              <a:t>--Si no se encuentran resultados es decir 0 valor.</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begin</a:t>
            </a:r>
            <a:r>
              <a:rPr lang="es-DO" sz="1600" dirty="0">
                <a:solidFill>
                  <a:srgbClr val="000000"/>
                </a:solidFill>
                <a:latin typeface="Consolas" panose="020B0609020204030204" pitchFamily="49" charset="0"/>
              </a:rPr>
              <a:t> </a:t>
            </a:r>
          </a:p>
          <a:p>
            <a:r>
              <a:rPr lang="es-DO" sz="1600" dirty="0">
                <a:solidFill>
                  <a:srgbClr val="0000FF"/>
                </a:solidFill>
                <a:latin typeface="Consolas" panose="020B0609020204030204" pitchFamily="49" charset="0"/>
              </a:rPr>
              <a:t>insert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into</a:t>
            </a:r>
            <a:r>
              <a:rPr lang="es-DO" sz="1600" dirty="0">
                <a:solidFill>
                  <a:srgbClr val="000000"/>
                </a:solidFill>
                <a:latin typeface="Consolas" panose="020B0609020204030204" pitchFamily="49" charset="0"/>
              </a:rPr>
              <a:t> AHORRO </a:t>
            </a:r>
            <a:r>
              <a:rPr lang="es-DO" sz="1600" dirty="0">
                <a:solidFill>
                  <a:srgbClr val="0000FF"/>
                </a:solidFill>
                <a:latin typeface="Consolas" panose="020B0609020204030204" pitchFamily="49" charset="0"/>
              </a:rPr>
              <a:t>values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@id_Ahorro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@fecha_ahorro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@Monto_ahoro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@id_tipo_Ahorro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@id_socio</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end</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else</a:t>
            </a:r>
            <a:r>
              <a:rPr lang="es-DO" sz="1600" dirty="0">
                <a:solidFill>
                  <a:srgbClr val="000000"/>
                </a:solidFill>
                <a:latin typeface="Consolas" panose="020B0609020204030204" pitchFamily="49" charset="0"/>
              </a:rPr>
              <a:t> </a:t>
            </a:r>
          </a:p>
          <a:p>
            <a:r>
              <a:rPr lang="es-DO" sz="1600" dirty="0">
                <a:solidFill>
                  <a:srgbClr val="0000FF"/>
                </a:solidFill>
                <a:latin typeface="Consolas" panose="020B0609020204030204" pitchFamily="49" charset="0"/>
              </a:rPr>
              <a:t>begin</a:t>
            </a:r>
            <a:endParaRPr lang="es-DO" sz="1600" dirty="0">
              <a:solidFill>
                <a:srgbClr val="000000"/>
              </a:solidFill>
              <a:latin typeface="Consolas" panose="020B0609020204030204" pitchFamily="49" charset="0"/>
            </a:endParaRPr>
          </a:p>
          <a:p>
            <a:r>
              <a:rPr lang="es-ES" sz="1600" dirty="0">
                <a:solidFill>
                  <a:srgbClr val="0000FF"/>
                </a:solidFill>
                <a:latin typeface="Consolas" panose="020B0609020204030204" pitchFamily="49" charset="0"/>
              </a:rPr>
              <a:t>print</a:t>
            </a:r>
            <a:r>
              <a:rPr lang="es-ES" sz="1600" dirty="0">
                <a:solidFill>
                  <a:srgbClr val="808080"/>
                </a:solidFill>
                <a:latin typeface="Consolas" panose="020B0609020204030204" pitchFamily="49" charset="0"/>
              </a:rPr>
              <a:t>(</a:t>
            </a:r>
            <a:r>
              <a:rPr lang="es-ES" sz="1600" dirty="0">
                <a:solidFill>
                  <a:srgbClr val="FF0000"/>
                </a:solidFill>
                <a:latin typeface="Consolas" panose="020B0609020204030204" pitchFamily="49" charset="0"/>
              </a:rPr>
              <a:t>'El Ahorro con el ID '</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 '</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FF00FF"/>
                </a:solidFill>
                <a:latin typeface="Consolas" panose="020B0609020204030204" pitchFamily="49" charset="0"/>
              </a:rPr>
              <a:t>CAST</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@id_Ahorro </a:t>
            </a:r>
            <a:r>
              <a:rPr lang="es-ES" sz="1600" dirty="0">
                <a:solidFill>
                  <a:srgbClr val="0000FF"/>
                </a:solidFill>
                <a:latin typeface="Consolas" panose="020B0609020204030204" pitchFamily="49" charset="0"/>
              </a:rPr>
              <a:t>AS</a:t>
            </a:r>
            <a:r>
              <a:rPr lang="es-ES" sz="1600" dirty="0">
                <a:solidFill>
                  <a:srgbClr val="000000"/>
                </a:solidFill>
                <a:latin typeface="Consolas" panose="020B0609020204030204" pitchFamily="49" charset="0"/>
              </a:rPr>
              <a:t> </a:t>
            </a:r>
            <a:r>
              <a:rPr lang="es-ES" sz="1600" dirty="0">
                <a:solidFill>
                  <a:srgbClr val="0000FF"/>
                </a:solidFill>
                <a:latin typeface="Consolas" panose="020B0609020204030204" pitchFamily="49" charset="0"/>
              </a:rPr>
              <a:t>VARCHAR</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000000"/>
                </a:solidFill>
                <a:latin typeface="Consolas" panose="020B0609020204030204" pitchFamily="49" charset="0"/>
              </a:rPr>
              <a:t> </a:t>
            </a:r>
            <a:r>
              <a:rPr lang="es-ES" sz="1600" dirty="0">
                <a:solidFill>
                  <a:srgbClr val="FF0000"/>
                </a:solidFill>
                <a:latin typeface="Consolas" panose="020B0609020204030204" pitchFamily="49" charset="0"/>
              </a:rPr>
              <a:t>' '</a:t>
            </a:r>
            <a:r>
              <a:rPr lang="es-ES" sz="1600" dirty="0">
                <a:solidFill>
                  <a:srgbClr val="000000"/>
                </a:solidFill>
                <a:latin typeface="Consolas" panose="020B0609020204030204" pitchFamily="49" charset="0"/>
              </a:rPr>
              <a:t> </a:t>
            </a:r>
            <a:r>
              <a:rPr lang="es-ES" sz="1600" dirty="0">
                <a:solidFill>
                  <a:srgbClr val="808080"/>
                </a:solidFill>
                <a:latin typeface="Consolas" panose="020B0609020204030204" pitchFamily="49" charset="0"/>
              </a:rPr>
              <a:t>+</a:t>
            </a:r>
            <a:r>
              <a:rPr lang="es-ES" sz="1600" dirty="0">
                <a:solidFill>
                  <a:srgbClr val="FF0000"/>
                </a:solidFill>
                <a:latin typeface="Consolas" panose="020B0609020204030204" pitchFamily="49" charset="0"/>
              </a:rPr>
              <a:t>'Ya se encuentra en la Tabla Ahorro'</a:t>
            </a:r>
            <a:r>
              <a:rPr lang="es-ES" sz="1600" dirty="0">
                <a:solidFill>
                  <a:srgbClr val="808080"/>
                </a:solidFill>
                <a:latin typeface="Consolas" panose="020B0609020204030204" pitchFamily="49" charset="0"/>
              </a:rPr>
              <a:t>)</a:t>
            </a:r>
            <a:endParaRPr lang="es-E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end</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8000"/>
                </a:solidFill>
                <a:latin typeface="Consolas" panose="020B0609020204030204" pitchFamily="49" charset="0"/>
              </a:rPr>
              <a:t>--finalizado</a:t>
            </a:r>
            <a:endParaRPr lang="es-DO" sz="1600" dirty="0"/>
          </a:p>
        </p:txBody>
      </p:sp>
    </p:spTree>
    <p:extLst>
      <p:ext uri="{BB962C8B-B14F-4D97-AF65-F5344CB8AC3E}">
        <p14:creationId xmlns:p14="http://schemas.microsoft.com/office/powerpoint/2010/main" val="42330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A7FBCF-5C70-6B8B-69D7-8BB54C2CAF61}"/>
              </a:ext>
            </a:extLst>
          </p:cNvPr>
          <p:cNvPicPr>
            <a:picLocks noChangeAspect="1"/>
          </p:cNvPicPr>
          <p:nvPr/>
        </p:nvPicPr>
        <p:blipFill>
          <a:blip r:embed="rId2"/>
          <a:stretch>
            <a:fillRect/>
          </a:stretch>
        </p:blipFill>
        <p:spPr>
          <a:xfrm>
            <a:off x="1147762" y="190500"/>
            <a:ext cx="9896475" cy="6477000"/>
          </a:xfrm>
          <a:prstGeom prst="rect">
            <a:avLst/>
          </a:prstGeom>
        </p:spPr>
      </p:pic>
    </p:spTree>
    <p:extLst>
      <p:ext uri="{BB962C8B-B14F-4D97-AF65-F5344CB8AC3E}">
        <p14:creationId xmlns:p14="http://schemas.microsoft.com/office/powerpoint/2010/main" val="3174291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6DBAC89-194C-44D9-8372-EE6145200BE5}"/>
              </a:ext>
            </a:extLst>
          </p:cNvPr>
          <p:cNvSpPr txBox="1"/>
          <p:nvPr/>
        </p:nvSpPr>
        <p:spPr>
          <a:xfrm>
            <a:off x="264920" y="824892"/>
            <a:ext cx="11485548" cy="5847755"/>
          </a:xfrm>
          <a:prstGeom prst="rect">
            <a:avLst/>
          </a:prstGeom>
          <a:noFill/>
        </p:spPr>
        <p:txBody>
          <a:bodyPr wrap="square" rtlCol="0">
            <a:spAutoFit/>
          </a:bodyPr>
          <a:lstStyle/>
          <a:p>
            <a:pPr algn="just"/>
            <a:r>
              <a:rPr lang="en-US" sz="2200" dirty="0"/>
              <a:t>Esto solo es una forma de ver el modelo, pero ese modelo, puede ser analizado de muchas formas y creado de otras formas, tomando en cuenta que es lo que te piden, asi que desde aqui puedes ver que 3 de las entidades como la de socio, tipo de ahorro, y tipo de socio, estas mas o menos claras en el documento, pero de ahi debes partir creando una normalizacion de esos datos, creando tablas intermedias o no segun sea el requerimiento, haciendo posible que el usuario no tenga que repetir los mismo datos en un formulario, sino que haga uso de los </a:t>
            </a:r>
            <a:r>
              <a:rPr lang="en-US" sz="2200" b="1" dirty="0"/>
              <a:t>id= Claves Primarias (PK) o id = Claves Foraneas (FK), </a:t>
            </a:r>
            <a:r>
              <a:rPr lang="en-US" sz="2200" dirty="0"/>
              <a:t>y asi al momento de querer introducir un valor que no coincide o que no esta escrito como debe, le obligue hacerlo, existen muchas otras restricciones, y validaciones de datos, que debemos tomar en cuenta, pero Tambien desde el lado del Desarrollo esto se aborda con la debida seguridad y normalizacion, que no vemos en este tutorial, por ello el ejemplo de los Stored Procedure.</a:t>
            </a:r>
          </a:p>
          <a:p>
            <a:pPr algn="just"/>
            <a:endParaRPr lang="en-US" sz="2200" dirty="0"/>
          </a:p>
          <a:p>
            <a:pPr algn="just"/>
            <a:r>
              <a:rPr lang="en-US" sz="2200" dirty="0"/>
              <a:t>Otro caso es que si quieres hacer consultas de esas informaciones y luego llevarlas a un reporte, tienes que saber usar las funciones basicas de SQL Server, asi como las consultas avanzadas con Join, en cada una de sus facetas si se te pide. Otro es el uso de las Vistas, y los procedimientos almacenados, pero eso es lo vas aprendiendo en el camino, ahora practica con esto, y cambia lo que debas cambiar. </a:t>
            </a:r>
            <a:endParaRPr lang="es-ES" sz="2200" dirty="0"/>
          </a:p>
        </p:txBody>
      </p:sp>
      <p:sp>
        <p:nvSpPr>
          <p:cNvPr id="3" name="CuadroTexto 2">
            <a:extLst>
              <a:ext uri="{FF2B5EF4-FFF2-40B4-BE49-F238E27FC236}">
                <a16:creationId xmlns:a16="http://schemas.microsoft.com/office/drawing/2014/main" id="{291F47D0-1319-18F4-C5DD-899EBE8530A2}"/>
              </a:ext>
            </a:extLst>
          </p:cNvPr>
          <p:cNvSpPr txBox="1"/>
          <p:nvPr/>
        </p:nvSpPr>
        <p:spPr>
          <a:xfrm>
            <a:off x="3631963" y="196553"/>
            <a:ext cx="4751462"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rPr>
              <a:t>Conclusiones</a:t>
            </a:r>
            <a:endParaRPr lang="es-DO"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03271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F50E9CC-78E7-BA70-8307-76F57FE01BA0}"/>
              </a:ext>
            </a:extLst>
          </p:cNvPr>
          <p:cNvPicPr>
            <a:picLocks noChangeAspect="1"/>
          </p:cNvPicPr>
          <p:nvPr/>
        </p:nvPicPr>
        <p:blipFill>
          <a:blip r:embed="rId2"/>
          <a:stretch>
            <a:fillRect/>
          </a:stretch>
        </p:blipFill>
        <p:spPr>
          <a:xfrm>
            <a:off x="1666875" y="0"/>
            <a:ext cx="8858250" cy="6858000"/>
          </a:xfrm>
          <a:prstGeom prst="rect">
            <a:avLst/>
          </a:prstGeom>
        </p:spPr>
      </p:pic>
    </p:spTree>
    <p:extLst>
      <p:ext uri="{BB962C8B-B14F-4D97-AF65-F5344CB8AC3E}">
        <p14:creationId xmlns:p14="http://schemas.microsoft.com/office/powerpoint/2010/main" val="2753053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e pongo un reto - Te pongo un reto">
            <a:extLst>
              <a:ext uri="{FF2B5EF4-FFF2-40B4-BE49-F238E27FC236}">
                <a16:creationId xmlns:a16="http://schemas.microsoft.com/office/drawing/2014/main" id="{4CA0850F-AA28-44AA-9F6D-08DE5409E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93" y="421342"/>
            <a:ext cx="6334897" cy="25464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B2461A-6FCB-4E83-B97D-F1446CE1A7AC}"/>
              </a:ext>
            </a:extLst>
          </p:cNvPr>
          <p:cNvSpPr txBox="1"/>
          <p:nvPr/>
        </p:nvSpPr>
        <p:spPr>
          <a:xfrm>
            <a:off x="341832" y="2865229"/>
            <a:ext cx="11588097" cy="3539430"/>
          </a:xfrm>
          <a:prstGeom prst="rect">
            <a:avLst/>
          </a:prstGeom>
          <a:noFill/>
        </p:spPr>
        <p:txBody>
          <a:bodyPr wrap="square" rtlCol="0">
            <a:spAutoFit/>
          </a:bodyPr>
          <a:lstStyle/>
          <a:p>
            <a:pPr algn="ctr"/>
            <a:r>
              <a:rPr lang="en-US" sz="3200" dirty="0"/>
              <a:t>En la Base de Datos, existen unas tablas que no utilizamos mas que un solo dato, esa tabla es la de Region y Pais, te pongo el reto a que insertes datos en la tabla socio, y que sean de diferentes paises, y que en la tabla provincias insertes algunas ciudades y regiones de esos paises, y hagas algunas consultas relacionadas, preguntando de que pais es el socio y a que provincia de ese pais pertence, e incluso cual pais tiene mas ahorro sus socios, o que ciudad.</a:t>
            </a:r>
            <a:endParaRPr lang="es-DO" sz="3200" dirty="0"/>
          </a:p>
        </p:txBody>
      </p:sp>
    </p:spTree>
    <p:extLst>
      <p:ext uri="{BB962C8B-B14F-4D97-AF65-F5344CB8AC3E}">
        <p14:creationId xmlns:p14="http://schemas.microsoft.com/office/powerpoint/2010/main" val="1679525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914400" y="2883384"/>
            <a:ext cx="3251200" cy="1569660"/>
          </a:xfrm>
          <a:prstGeom prst="rect">
            <a:avLst/>
          </a:prstGeom>
          <a:noFill/>
        </p:spPr>
        <p:txBody>
          <a:bodyPr wrap="square" rtlCol="0">
            <a:spAutoFit/>
          </a:bodyPr>
          <a:lstStyle/>
          <a:p>
            <a:pPr algn="ctr"/>
            <a:r>
              <a:rPr lang="en-US" sz="3200" b="1" dirty="0">
                <a:solidFill>
                  <a:srgbClr val="000000"/>
                </a:solidFill>
              </a:rPr>
              <a:t>Aplicar y demostrar lo que has aprendido.</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291683" y="2985933"/>
            <a:ext cx="3672430" cy="1815882"/>
          </a:xfrm>
          <a:prstGeom prst="rect">
            <a:avLst/>
          </a:prstGeom>
          <a:noFill/>
        </p:spPr>
        <p:txBody>
          <a:bodyPr wrap="square">
            <a:spAutoFit/>
          </a:bodyPr>
          <a:lstStyle/>
          <a:p>
            <a:pPr algn="ctr"/>
            <a:r>
              <a:rPr lang="en-US" sz="2800" b="1" dirty="0">
                <a:solidFill>
                  <a:srgbClr val="000000"/>
                </a:solidFill>
              </a:rPr>
              <a:t>Cumpliendo el reto lanzado y mostrando al profesor que puedes hacerlo.</a:t>
            </a:r>
            <a:endParaRPr lang="es-ES" sz="2800" b="1" dirty="0">
              <a:solidFill>
                <a:srgbClr val="000000"/>
              </a:solidFill>
            </a:endParaRPr>
          </a:p>
        </p:txBody>
      </p:sp>
    </p:spTree>
    <p:extLst>
      <p:ext uri="{BB962C8B-B14F-4D97-AF65-F5344CB8AC3E}">
        <p14:creationId xmlns:p14="http://schemas.microsoft.com/office/powerpoint/2010/main" val="15773258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C77A7C-2AD5-4AB0-BA13-0B0324562EDB}"/>
              </a:ext>
            </a:extLst>
          </p:cNvPr>
          <p:cNvSpPr txBox="1"/>
          <p:nvPr/>
        </p:nvSpPr>
        <p:spPr>
          <a:xfrm>
            <a:off x="431963" y="100279"/>
            <a:ext cx="11652814" cy="1384995"/>
          </a:xfrm>
          <a:prstGeom prst="rect">
            <a:avLst/>
          </a:prstGeom>
          <a:noFill/>
        </p:spPr>
        <p:txBody>
          <a:bodyPr wrap="square">
            <a:spAutoFit/>
          </a:bodyPr>
          <a:lstStyle/>
          <a:p>
            <a:pPr algn="ctr"/>
            <a:r>
              <a:rPr lang="en-US" sz="2800" b="1" dirty="0">
                <a:effectLst>
                  <a:outerShdw blurRad="38100" dist="38100" dir="2700000" algn="tl">
                    <a:srgbClr val="000000">
                      <a:alpha val="43137"/>
                    </a:srgbClr>
                  </a:outerShdw>
                </a:effectLst>
              </a:rPr>
              <a:t>Cambia tu mente, cambia tu futuro, la mejor inversion que puedes hacer en tu vida es en ti, y en tu educación, No solo conseguiras mejora tú vida, sino tambien las de tus seres queridos y de los que te rodean. </a:t>
            </a:r>
            <a:endParaRPr lang="es-ES" sz="2800" b="1" dirty="0">
              <a:effectLst>
                <a:outerShdw blurRad="38100" dist="38100" dir="2700000" algn="tl">
                  <a:srgbClr val="000000">
                    <a:alpha val="43137"/>
                  </a:srgbClr>
                </a:outerShdw>
              </a:effectLst>
            </a:endParaRPr>
          </a:p>
        </p:txBody>
      </p:sp>
      <p:pic>
        <p:nvPicPr>
          <p:cNvPr id="9220" name="Picture 4">
            <a:extLst>
              <a:ext uri="{FF2B5EF4-FFF2-40B4-BE49-F238E27FC236}">
                <a16:creationId xmlns:a16="http://schemas.microsoft.com/office/drawing/2014/main" id="{26895377-15C7-4EE0-A980-84EEA52403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23" r="10717" b="9879"/>
          <a:stretch/>
        </p:blipFill>
        <p:spPr bwMode="auto">
          <a:xfrm>
            <a:off x="7921948" y="1798127"/>
            <a:ext cx="4033617" cy="4831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o 4">
            <a:extLst>
              <a:ext uri="{FF2B5EF4-FFF2-40B4-BE49-F238E27FC236}">
                <a16:creationId xmlns:a16="http://schemas.microsoft.com/office/drawing/2014/main" id="{4244E7A4-754E-4E5F-BA5D-862270D308E2}"/>
              </a:ext>
            </a:extLst>
          </p:cNvPr>
          <p:cNvGrpSpPr/>
          <p:nvPr/>
        </p:nvGrpSpPr>
        <p:grpSpPr>
          <a:xfrm>
            <a:off x="302751" y="1798127"/>
            <a:ext cx="3315079" cy="4831407"/>
            <a:chOff x="302751" y="1798127"/>
            <a:chExt cx="3315079" cy="4831407"/>
          </a:xfrm>
        </p:grpSpPr>
        <p:sp>
          <p:nvSpPr>
            <p:cNvPr id="7" name="CuadroTexto 6">
              <a:extLst>
                <a:ext uri="{FF2B5EF4-FFF2-40B4-BE49-F238E27FC236}">
                  <a16:creationId xmlns:a16="http://schemas.microsoft.com/office/drawing/2014/main" id="{1FF6CC85-5AC7-4E84-A676-5A23E7631C37}"/>
                </a:ext>
              </a:extLst>
            </p:cNvPr>
            <p:cNvSpPr txBox="1"/>
            <p:nvPr/>
          </p:nvSpPr>
          <p:spPr>
            <a:xfrm>
              <a:off x="302751" y="5059874"/>
              <a:ext cx="3315079" cy="1569660"/>
            </a:xfrm>
            <a:prstGeom prst="rect">
              <a:avLst/>
            </a:prstGeom>
            <a:solidFill>
              <a:schemeClr val="tx1"/>
            </a:solidFill>
            <a:ln>
              <a:solidFill>
                <a:schemeClr val="accent6">
                  <a:lumMod val="50000"/>
                </a:schemeClr>
              </a:solidFill>
            </a:ln>
          </p:spPr>
          <p:txBody>
            <a:bodyPr wrap="square">
              <a:spAutoFit/>
            </a:bodyPr>
            <a:lstStyle/>
            <a:p>
              <a:pPr algn="ctr"/>
              <a:r>
                <a:rPr lang="es-ES" sz="2400" dirty="0">
                  <a:solidFill>
                    <a:schemeClr val="bg1"/>
                  </a:solidFill>
                </a:rPr>
                <a:t>El inteligente no es aquel que lo sabe todo sino, aquel que sabe utilizar lo poco que sabe.</a:t>
              </a:r>
            </a:p>
          </p:txBody>
        </p:sp>
        <p:pic>
          <p:nvPicPr>
            <p:cNvPr id="9222" name="Picture 6" descr="Einstein no se equivocó sobre la expansión del Universo • El Nuevo Diario">
              <a:extLst>
                <a:ext uri="{FF2B5EF4-FFF2-40B4-BE49-F238E27FC236}">
                  <a16:creationId xmlns:a16="http://schemas.microsoft.com/office/drawing/2014/main" id="{AF823657-8B91-4C38-B701-FB22FE774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51" y="1798127"/>
              <a:ext cx="3315079" cy="3261748"/>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Desmotivaciones El tiempo es oro, no lo desperdicies; cumple tus metas y  disfruta tu vida al máximo.">
            <a:extLst>
              <a:ext uri="{FF2B5EF4-FFF2-40B4-BE49-F238E27FC236}">
                <a16:creationId xmlns:a16="http://schemas.microsoft.com/office/drawing/2014/main" id="{DB07ED75-3086-4395-88C9-4806529526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73" t="5931" r="8603" b="6061"/>
          <a:stretch/>
        </p:blipFill>
        <p:spPr bwMode="auto">
          <a:xfrm>
            <a:off x="3888402" y="2112713"/>
            <a:ext cx="3865525" cy="42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1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8AE31C2-9D0F-B31E-E67B-B7E9672038EC}"/>
              </a:ext>
            </a:extLst>
          </p:cNvPr>
          <p:cNvPicPr>
            <a:picLocks noChangeAspect="1"/>
          </p:cNvPicPr>
          <p:nvPr/>
        </p:nvPicPr>
        <p:blipFill rotWithShape="1">
          <a:blip r:embed="rId2"/>
          <a:srcRect b="12586"/>
          <a:stretch/>
        </p:blipFill>
        <p:spPr>
          <a:xfrm>
            <a:off x="548157" y="2168914"/>
            <a:ext cx="11095685" cy="4480560"/>
          </a:xfrm>
          <a:prstGeom prst="rect">
            <a:avLst/>
          </a:prstGeom>
        </p:spPr>
      </p:pic>
      <p:sp>
        <p:nvSpPr>
          <p:cNvPr id="4" name="CuadroTexto 3">
            <a:extLst>
              <a:ext uri="{FF2B5EF4-FFF2-40B4-BE49-F238E27FC236}">
                <a16:creationId xmlns:a16="http://schemas.microsoft.com/office/drawing/2014/main" id="{C893F79E-4BFA-F88E-6C42-D9A9C0097270}"/>
              </a:ext>
            </a:extLst>
          </p:cNvPr>
          <p:cNvSpPr txBox="1"/>
          <p:nvPr/>
        </p:nvSpPr>
        <p:spPr>
          <a:xfrm>
            <a:off x="3156966" y="208526"/>
            <a:ext cx="6094476" cy="523220"/>
          </a:xfrm>
          <a:prstGeom prst="rect">
            <a:avLst/>
          </a:prstGeom>
          <a:noFill/>
        </p:spPr>
        <p:txBody>
          <a:bodyPr wrap="square">
            <a:spAutoFit/>
          </a:bodyPr>
          <a:lstStyle/>
          <a:p>
            <a:pPr algn="l"/>
            <a:r>
              <a:rPr lang="es-DO" sz="2800" b="1" i="0" dirty="0">
                <a:solidFill>
                  <a:srgbClr val="000000"/>
                </a:solidFill>
                <a:effectLst/>
                <a:latin typeface="IBM Plex Sans" panose="020B0503050203000203" pitchFamily="34" charset="0"/>
              </a:rPr>
              <a:t> Base de datos multidimensional</a:t>
            </a:r>
          </a:p>
        </p:txBody>
      </p:sp>
      <p:sp>
        <p:nvSpPr>
          <p:cNvPr id="6" name="CuadroTexto 5">
            <a:extLst>
              <a:ext uri="{FF2B5EF4-FFF2-40B4-BE49-F238E27FC236}">
                <a16:creationId xmlns:a16="http://schemas.microsoft.com/office/drawing/2014/main" id="{D7C55B2F-91B6-A3A8-4596-5EF190007C11}"/>
              </a:ext>
            </a:extLst>
          </p:cNvPr>
          <p:cNvSpPr txBox="1"/>
          <p:nvPr/>
        </p:nvSpPr>
        <p:spPr>
          <a:xfrm>
            <a:off x="217550" y="803998"/>
            <a:ext cx="11756898" cy="646331"/>
          </a:xfrm>
          <a:prstGeom prst="rect">
            <a:avLst/>
          </a:prstGeom>
          <a:noFill/>
        </p:spPr>
        <p:txBody>
          <a:bodyPr wrap="square">
            <a:spAutoFit/>
          </a:bodyPr>
          <a:lstStyle/>
          <a:p>
            <a:pPr algn="just"/>
            <a:r>
              <a:rPr lang="es-ES" b="0" i="0" dirty="0">
                <a:effectLst/>
                <a:latin typeface="IBM Plex Serif" panose="02060503050406000203" pitchFamily="18" charset="0"/>
              </a:rPr>
              <a:t>Una base de datos multidimensional es una base de datos en donde su información se almacena en forma multidimensional, es decir, a través de tablas de hechos y tablas de dimensiones.</a:t>
            </a:r>
            <a:endParaRPr lang="es-DO" dirty="0"/>
          </a:p>
        </p:txBody>
      </p:sp>
      <p:sp>
        <p:nvSpPr>
          <p:cNvPr id="8" name="CuadroTexto 7">
            <a:extLst>
              <a:ext uri="{FF2B5EF4-FFF2-40B4-BE49-F238E27FC236}">
                <a16:creationId xmlns:a16="http://schemas.microsoft.com/office/drawing/2014/main" id="{AE91740C-B90C-80FC-C439-EE263C021648}"/>
              </a:ext>
            </a:extLst>
          </p:cNvPr>
          <p:cNvSpPr txBox="1"/>
          <p:nvPr/>
        </p:nvSpPr>
        <p:spPr>
          <a:xfrm>
            <a:off x="9537192" y="316247"/>
            <a:ext cx="2437256" cy="307777"/>
          </a:xfrm>
          <a:prstGeom prst="rect">
            <a:avLst/>
          </a:prstGeom>
          <a:noFill/>
        </p:spPr>
        <p:txBody>
          <a:bodyPr wrap="square">
            <a:spAutoFit/>
          </a:bodyPr>
          <a:lstStyle/>
          <a:p>
            <a:r>
              <a:rPr lang="es-DO" sz="1400" dirty="0"/>
              <a:t>https://www.dataprix.com/</a:t>
            </a:r>
          </a:p>
        </p:txBody>
      </p:sp>
      <p:sp>
        <p:nvSpPr>
          <p:cNvPr id="10" name="CuadroTexto 9">
            <a:extLst>
              <a:ext uri="{FF2B5EF4-FFF2-40B4-BE49-F238E27FC236}">
                <a16:creationId xmlns:a16="http://schemas.microsoft.com/office/drawing/2014/main" id="{9732E846-CB2A-1C20-C9BE-D62954F95D9D}"/>
              </a:ext>
            </a:extLst>
          </p:cNvPr>
          <p:cNvSpPr txBox="1"/>
          <p:nvPr/>
        </p:nvSpPr>
        <p:spPr>
          <a:xfrm>
            <a:off x="880110" y="6182018"/>
            <a:ext cx="2603754" cy="369332"/>
          </a:xfrm>
          <a:prstGeom prst="rect">
            <a:avLst/>
          </a:prstGeom>
          <a:noFill/>
        </p:spPr>
        <p:txBody>
          <a:bodyPr wrap="square">
            <a:spAutoFit/>
          </a:bodyPr>
          <a:lstStyle/>
          <a:p>
            <a:r>
              <a:rPr lang="es-DO" dirty="0"/>
              <a:t>https://www.sqlybi.com/</a:t>
            </a:r>
          </a:p>
        </p:txBody>
      </p:sp>
    </p:spTree>
    <p:extLst>
      <p:ext uri="{BB962C8B-B14F-4D97-AF65-F5344CB8AC3E}">
        <p14:creationId xmlns:p14="http://schemas.microsoft.com/office/powerpoint/2010/main" val="19250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hycotic Integrations Center | SQL Server Account">
            <a:extLst>
              <a:ext uri="{FF2B5EF4-FFF2-40B4-BE49-F238E27FC236}">
                <a16:creationId xmlns:a16="http://schemas.microsoft.com/office/drawing/2014/main" id="{FB164A5E-857D-6F15-73F1-E3B05EAB9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616" y="547772"/>
            <a:ext cx="5132173" cy="13071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C091E73-3B02-0C95-3E67-786E1CED6CEC}"/>
              </a:ext>
            </a:extLst>
          </p:cNvPr>
          <p:cNvSpPr txBox="1"/>
          <p:nvPr/>
        </p:nvSpPr>
        <p:spPr>
          <a:xfrm>
            <a:off x="479713" y="2940008"/>
            <a:ext cx="11232573" cy="2062103"/>
          </a:xfrm>
          <a:prstGeom prst="rect">
            <a:avLst/>
          </a:prstGeom>
          <a:noFill/>
        </p:spPr>
        <p:txBody>
          <a:bodyPr wrap="square" rtlCol="0">
            <a:spAutoFit/>
          </a:bodyPr>
          <a:lstStyle/>
          <a:p>
            <a:pPr algn="just"/>
            <a:r>
              <a:rPr lang="en-US" sz="3200" dirty="0"/>
              <a:t>Dentro de nuestro Gestor de Base de Datos SQL server, lo abrimos y hacemos una nueva consulta, en ella vamos a escribir los siguientes script, los cuales son lo que hemos estado analizando segun el documento que me han entregado.</a:t>
            </a:r>
          </a:p>
        </p:txBody>
      </p:sp>
      <p:sp>
        <p:nvSpPr>
          <p:cNvPr id="4" name="CuadroTexto 3">
            <a:extLst>
              <a:ext uri="{FF2B5EF4-FFF2-40B4-BE49-F238E27FC236}">
                <a16:creationId xmlns:a16="http://schemas.microsoft.com/office/drawing/2014/main" id="{A084D591-2689-2546-6D6F-D9B51B454AD9}"/>
              </a:ext>
            </a:extLst>
          </p:cNvPr>
          <p:cNvSpPr txBox="1"/>
          <p:nvPr/>
        </p:nvSpPr>
        <p:spPr>
          <a:xfrm>
            <a:off x="324141" y="815978"/>
            <a:ext cx="3582523" cy="1323439"/>
          </a:xfrm>
          <a:prstGeom prst="rect">
            <a:avLst/>
          </a:prstGeom>
          <a:noFill/>
        </p:spPr>
        <p:txBody>
          <a:bodyPr wrap="square" rtlCol="0">
            <a:spAutoFit/>
          </a:bodyPr>
          <a:lstStyle/>
          <a:p>
            <a:pPr algn="r"/>
            <a:r>
              <a:rPr lang="es-DO" sz="4000" b="1" dirty="0">
                <a:solidFill>
                  <a:srgbClr val="0070C0"/>
                </a:solidFill>
              </a:rPr>
              <a:t>Posible Solucion en:</a:t>
            </a:r>
          </a:p>
        </p:txBody>
      </p:sp>
    </p:spTree>
    <p:extLst>
      <p:ext uri="{BB962C8B-B14F-4D97-AF65-F5344CB8AC3E}">
        <p14:creationId xmlns:p14="http://schemas.microsoft.com/office/powerpoint/2010/main" val="420244009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2399</TotalTime>
  <Words>11208</Words>
  <Application>Microsoft Office PowerPoint</Application>
  <PresentationFormat>Panorámica</PresentationFormat>
  <Paragraphs>741</Paragraphs>
  <Slides>76</Slides>
  <Notes>1</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76</vt:i4>
      </vt:variant>
    </vt:vector>
  </HeadingPairs>
  <TitlesOfParts>
    <vt:vector size="89" baseType="lpstr">
      <vt:lpstr>Arial</vt:lpstr>
      <vt:lpstr>Arial</vt:lpstr>
      <vt:lpstr>Calibri</vt:lpstr>
      <vt:lpstr>Calibri (Cuerpo)</vt:lpstr>
      <vt:lpstr>Calibri Light</vt:lpstr>
      <vt:lpstr>Consolas</vt:lpstr>
      <vt:lpstr>Droid Sans</vt:lpstr>
      <vt:lpstr>IBM Plex Sans</vt:lpstr>
      <vt:lpstr>IBM Plex Serif</vt:lpstr>
      <vt:lpstr>Roboto</vt:lpstr>
      <vt:lpstr>Source Sans Pro</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52</cp:revision>
  <dcterms:created xsi:type="dcterms:W3CDTF">2021-09-12T19:21:05Z</dcterms:created>
  <dcterms:modified xsi:type="dcterms:W3CDTF">2022-10-31T18:14:51Z</dcterms:modified>
</cp:coreProperties>
</file>